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2" r:id="rId2"/>
    <p:sldId id="264" r:id="rId3"/>
    <p:sldId id="256" r:id="rId4"/>
    <p:sldId id="257" r:id="rId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0" d="100"/>
          <a:sy n="120" d="100"/>
        </p:scale>
        <p:origin x="-1530" y="2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1A480E-C1AA-4247-9855-5B79C4C6960C}" type="datetimeFigureOut">
              <a:rPr kumimoji="1" lang="ja-JP" altLang="en-US" smtClean="0"/>
              <a:t>2025/5/10</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19B3AB-98A6-4455-A437-D50E2F4BA8CD}" type="slidenum">
              <a:rPr kumimoji="1" lang="ja-JP" altLang="en-US" smtClean="0"/>
              <a:t>‹#›</a:t>
            </a:fld>
            <a:endParaRPr kumimoji="1" lang="ja-JP" altLang="en-US"/>
          </a:p>
        </p:txBody>
      </p:sp>
    </p:spTree>
    <p:extLst>
      <p:ext uri="{BB962C8B-B14F-4D97-AF65-F5344CB8AC3E}">
        <p14:creationId xmlns:p14="http://schemas.microsoft.com/office/powerpoint/2010/main" val="11991085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519B3AB-98A6-4455-A437-D50E2F4BA8CD}" type="slidenum">
              <a:rPr kumimoji="1" lang="ja-JP" altLang="en-US" smtClean="0"/>
              <a:t>4</a:t>
            </a:fld>
            <a:endParaRPr kumimoji="1" lang="ja-JP" altLang="en-US"/>
          </a:p>
        </p:txBody>
      </p:sp>
    </p:spTree>
    <p:extLst>
      <p:ext uri="{BB962C8B-B14F-4D97-AF65-F5344CB8AC3E}">
        <p14:creationId xmlns:p14="http://schemas.microsoft.com/office/powerpoint/2010/main" val="2319705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779ACE-A82A-4248-B5E7-B331FA85C27F}" type="datetimeFigureOut">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0E3053-A8B1-4BE2-A9BA-5B37EA29C530}" type="slidenum">
              <a:rPr kumimoji="1" lang="ja-JP" altLang="en-US" smtClean="0"/>
              <a:t>‹#›</a:t>
            </a:fld>
            <a:endParaRPr kumimoji="1" lang="ja-JP" altLang="en-US"/>
          </a:p>
        </p:txBody>
      </p:sp>
    </p:spTree>
    <p:extLst>
      <p:ext uri="{BB962C8B-B14F-4D97-AF65-F5344CB8AC3E}">
        <p14:creationId xmlns:p14="http://schemas.microsoft.com/office/powerpoint/2010/main" val="1313946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779ACE-A82A-4248-B5E7-B331FA85C27F}" type="datetimeFigureOut">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0E3053-A8B1-4BE2-A9BA-5B37EA29C530}" type="slidenum">
              <a:rPr kumimoji="1" lang="ja-JP" altLang="en-US" smtClean="0"/>
              <a:t>‹#›</a:t>
            </a:fld>
            <a:endParaRPr kumimoji="1" lang="ja-JP" altLang="en-US"/>
          </a:p>
        </p:txBody>
      </p:sp>
    </p:spTree>
    <p:extLst>
      <p:ext uri="{BB962C8B-B14F-4D97-AF65-F5344CB8AC3E}">
        <p14:creationId xmlns:p14="http://schemas.microsoft.com/office/powerpoint/2010/main" val="3236807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779ACE-A82A-4248-B5E7-B331FA85C27F}" type="datetimeFigureOut">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0E3053-A8B1-4BE2-A9BA-5B37EA29C530}" type="slidenum">
              <a:rPr kumimoji="1" lang="ja-JP" altLang="en-US" smtClean="0"/>
              <a:t>‹#›</a:t>
            </a:fld>
            <a:endParaRPr kumimoji="1" lang="ja-JP" altLang="en-US"/>
          </a:p>
        </p:txBody>
      </p:sp>
    </p:spTree>
    <p:extLst>
      <p:ext uri="{BB962C8B-B14F-4D97-AF65-F5344CB8AC3E}">
        <p14:creationId xmlns:p14="http://schemas.microsoft.com/office/powerpoint/2010/main" val="2278689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779ACE-A82A-4248-B5E7-B331FA85C27F}" type="datetimeFigureOut">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0E3053-A8B1-4BE2-A9BA-5B37EA29C530}" type="slidenum">
              <a:rPr kumimoji="1" lang="ja-JP" altLang="en-US" smtClean="0"/>
              <a:t>‹#›</a:t>
            </a:fld>
            <a:endParaRPr kumimoji="1" lang="ja-JP" altLang="en-US"/>
          </a:p>
        </p:txBody>
      </p:sp>
    </p:spTree>
    <p:extLst>
      <p:ext uri="{BB962C8B-B14F-4D97-AF65-F5344CB8AC3E}">
        <p14:creationId xmlns:p14="http://schemas.microsoft.com/office/powerpoint/2010/main" val="4088997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779ACE-A82A-4248-B5E7-B331FA85C27F}" type="datetimeFigureOut">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0E3053-A8B1-4BE2-A9BA-5B37EA29C530}" type="slidenum">
              <a:rPr kumimoji="1" lang="ja-JP" altLang="en-US" smtClean="0"/>
              <a:t>‹#›</a:t>
            </a:fld>
            <a:endParaRPr kumimoji="1" lang="ja-JP" altLang="en-US"/>
          </a:p>
        </p:txBody>
      </p:sp>
    </p:spTree>
    <p:extLst>
      <p:ext uri="{BB962C8B-B14F-4D97-AF65-F5344CB8AC3E}">
        <p14:creationId xmlns:p14="http://schemas.microsoft.com/office/powerpoint/2010/main" val="4177711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779ACE-A82A-4248-B5E7-B331FA85C27F}" type="datetimeFigureOut">
              <a:rPr kumimoji="1" lang="ja-JP" altLang="en-US" smtClean="0"/>
              <a:t>2025/5/10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0E3053-A8B1-4BE2-A9BA-5B37EA29C530}" type="slidenum">
              <a:rPr kumimoji="1" lang="ja-JP" altLang="en-US" smtClean="0"/>
              <a:t>‹#›</a:t>
            </a:fld>
            <a:endParaRPr kumimoji="1" lang="ja-JP" altLang="en-US"/>
          </a:p>
        </p:txBody>
      </p:sp>
    </p:spTree>
    <p:extLst>
      <p:ext uri="{BB962C8B-B14F-4D97-AF65-F5344CB8AC3E}">
        <p14:creationId xmlns:p14="http://schemas.microsoft.com/office/powerpoint/2010/main" val="2173677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779ACE-A82A-4248-B5E7-B331FA85C27F}" type="datetimeFigureOut">
              <a:rPr kumimoji="1" lang="ja-JP" altLang="en-US" smtClean="0"/>
              <a:t>2025/5/10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0E3053-A8B1-4BE2-A9BA-5B37EA29C530}" type="slidenum">
              <a:rPr kumimoji="1" lang="ja-JP" altLang="en-US" smtClean="0"/>
              <a:t>‹#›</a:t>
            </a:fld>
            <a:endParaRPr kumimoji="1" lang="ja-JP" altLang="en-US"/>
          </a:p>
        </p:txBody>
      </p:sp>
    </p:spTree>
    <p:extLst>
      <p:ext uri="{BB962C8B-B14F-4D97-AF65-F5344CB8AC3E}">
        <p14:creationId xmlns:p14="http://schemas.microsoft.com/office/powerpoint/2010/main" val="3051374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779ACE-A82A-4248-B5E7-B331FA85C27F}" type="datetimeFigureOut">
              <a:rPr kumimoji="1" lang="ja-JP" altLang="en-US" smtClean="0"/>
              <a:t>2025/5/10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0E3053-A8B1-4BE2-A9BA-5B37EA29C530}" type="slidenum">
              <a:rPr kumimoji="1" lang="ja-JP" altLang="en-US" smtClean="0"/>
              <a:t>‹#›</a:t>
            </a:fld>
            <a:endParaRPr kumimoji="1" lang="ja-JP" altLang="en-US"/>
          </a:p>
        </p:txBody>
      </p:sp>
    </p:spTree>
    <p:extLst>
      <p:ext uri="{BB962C8B-B14F-4D97-AF65-F5344CB8AC3E}">
        <p14:creationId xmlns:p14="http://schemas.microsoft.com/office/powerpoint/2010/main" val="1697467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779ACE-A82A-4248-B5E7-B331FA85C27F}" type="datetimeFigureOut">
              <a:rPr kumimoji="1" lang="ja-JP" altLang="en-US" smtClean="0"/>
              <a:t>2025/5/10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0E3053-A8B1-4BE2-A9BA-5B37EA29C530}" type="slidenum">
              <a:rPr kumimoji="1" lang="ja-JP" altLang="en-US" smtClean="0"/>
              <a:t>‹#›</a:t>
            </a:fld>
            <a:endParaRPr kumimoji="1" lang="ja-JP" altLang="en-US"/>
          </a:p>
        </p:txBody>
      </p:sp>
    </p:spTree>
    <p:extLst>
      <p:ext uri="{BB962C8B-B14F-4D97-AF65-F5344CB8AC3E}">
        <p14:creationId xmlns:p14="http://schemas.microsoft.com/office/powerpoint/2010/main" val="4076407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779ACE-A82A-4248-B5E7-B331FA85C27F}" type="datetimeFigureOut">
              <a:rPr kumimoji="1" lang="ja-JP" altLang="en-US" smtClean="0"/>
              <a:t>2025/5/10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0E3053-A8B1-4BE2-A9BA-5B37EA29C530}" type="slidenum">
              <a:rPr kumimoji="1" lang="ja-JP" altLang="en-US" smtClean="0"/>
              <a:t>‹#›</a:t>
            </a:fld>
            <a:endParaRPr kumimoji="1" lang="ja-JP" altLang="en-US"/>
          </a:p>
        </p:txBody>
      </p:sp>
    </p:spTree>
    <p:extLst>
      <p:ext uri="{BB962C8B-B14F-4D97-AF65-F5344CB8AC3E}">
        <p14:creationId xmlns:p14="http://schemas.microsoft.com/office/powerpoint/2010/main" val="1303689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779ACE-A82A-4248-B5E7-B331FA85C27F}" type="datetimeFigureOut">
              <a:rPr kumimoji="1" lang="ja-JP" altLang="en-US" smtClean="0"/>
              <a:t>2025/5/10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0E3053-A8B1-4BE2-A9BA-5B37EA29C530}" type="slidenum">
              <a:rPr kumimoji="1" lang="ja-JP" altLang="en-US" smtClean="0"/>
              <a:t>‹#›</a:t>
            </a:fld>
            <a:endParaRPr kumimoji="1" lang="ja-JP" altLang="en-US"/>
          </a:p>
        </p:txBody>
      </p:sp>
    </p:spTree>
    <p:extLst>
      <p:ext uri="{BB962C8B-B14F-4D97-AF65-F5344CB8AC3E}">
        <p14:creationId xmlns:p14="http://schemas.microsoft.com/office/powerpoint/2010/main" val="590225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79ACE-A82A-4248-B5E7-B331FA85C27F}" type="datetimeFigureOut">
              <a:rPr kumimoji="1" lang="ja-JP" altLang="en-US" smtClean="0"/>
              <a:t>2025/5/10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0E3053-A8B1-4BE2-A9BA-5B37EA29C530}" type="slidenum">
              <a:rPr kumimoji="1" lang="ja-JP" altLang="en-US" smtClean="0"/>
              <a:t>‹#›</a:t>
            </a:fld>
            <a:endParaRPr kumimoji="1" lang="ja-JP" altLang="en-US"/>
          </a:p>
        </p:txBody>
      </p:sp>
    </p:spTree>
    <p:extLst>
      <p:ext uri="{BB962C8B-B14F-4D97-AF65-F5344CB8AC3E}">
        <p14:creationId xmlns:p14="http://schemas.microsoft.com/office/powerpoint/2010/main" val="1978649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HGP創英角ﾎﾟｯﾌﾟ体" panose="040B0A00000000000000" pitchFamily="50" charset="-128"/>
                <a:ea typeface="HGP創英角ﾎﾟｯﾌﾟ体" panose="040B0A00000000000000" pitchFamily="50" charset="-128"/>
              </a:rPr>
              <a:t>中川まちづくり</a:t>
            </a:r>
            <a:r>
              <a:rPr lang="ja-JP" altLang="en-US" dirty="0">
                <a:latin typeface="HGP創英角ﾎﾟｯﾌﾟ体" panose="040B0A00000000000000" pitchFamily="50" charset="-128"/>
                <a:ea typeface="HGP創英角ﾎﾟｯﾌﾟ体" panose="040B0A00000000000000" pitchFamily="50" charset="-128"/>
              </a:rPr>
              <a:t>連絡会</a:t>
            </a:r>
            <a:endParaRPr kumimoji="1" lang="ja-JP" altLang="en-US" dirty="0">
              <a:latin typeface="HGP創英角ﾎﾟｯﾌﾟ体" panose="040B0A00000000000000" pitchFamily="50" charset="-128"/>
              <a:ea typeface="HGP創英角ﾎﾟｯﾌﾟ体" panose="040B0A00000000000000" pitchFamily="50" charset="-128"/>
            </a:endParaRPr>
          </a:p>
        </p:txBody>
      </p:sp>
      <p:sp>
        <p:nvSpPr>
          <p:cNvPr id="3" name="角丸四角形 2"/>
          <p:cNvSpPr/>
          <p:nvPr/>
        </p:nvSpPr>
        <p:spPr>
          <a:xfrm>
            <a:off x="477299" y="1951965"/>
            <a:ext cx="3636404"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65314" y="2027258"/>
            <a:ext cx="3240360" cy="830997"/>
          </a:xfrm>
          <a:prstGeom prst="rect">
            <a:avLst/>
          </a:prstGeom>
          <a:noFill/>
        </p:spPr>
        <p:txBody>
          <a:bodyPr wrap="square" rtlCol="0">
            <a:spAutoFit/>
          </a:bodyPr>
          <a:lstStyle/>
          <a:p>
            <a:pPr algn="ctr"/>
            <a:r>
              <a:rPr kumimoji="1" lang="ja-JP" altLang="en-US" sz="2400" dirty="0" smtClean="0">
                <a:solidFill>
                  <a:schemeClr val="bg1"/>
                </a:solidFill>
              </a:rPr>
              <a:t>都筑区</a:t>
            </a:r>
            <a:endParaRPr kumimoji="1" lang="en-US" altLang="ja-JP" sz="2400" dirty="0" smtClean="0">
              <a:solidFill>
                <a:schemeClr val="bg1"/>
              </a:solidFill>
            </a:endParaRPr>
          </a:p>
          <a:p>
            <a:pPr algn="ctr"/>
            <a:r>
              <a:rPr kumimoji="1" lang="ja-JP" altLang="en-US" sz="2400" dirty="0" smtClean="0">
                <a:solidFill>
                  <a:schemeClr val="bg1"/>
                </a:solidFill>
              </a:rPr>
              <a:t>都筑区まちづくりプラン</a:t>
            </a:r>
            <a:endParaRPr kumimoji="1" lang="ja-JP" altLang="en-US" sz="2400" dirty="0">
              <a:solidFill>
                <a:schemeClr val="bg1"/>
              </a:solidFill>
            </a:endParaRPr>
          </a:p>
        </p:txBody>
      </p:sp>
      <p:sp>
        <p:nvSpPr>
          <p:cNvPr id="6" name="角丸四角形 5"/>
          <p:cNvSpPr/>
          <p:nvPr/>
        </p:nvSpPr>
        <p:spPr>
          <a:xfrm>
            <a:off x="477299" y="4149077"/>
            <a:ext cx="3636404" cy="1358587"/>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37322" y="4293096"/>
            <a:ext cx="3168352" cy="1015663"/>
          </a:xfrm>
          <a:prstGeom prst="rect">
            <a:avLst/>
          </a:prstGeom>
          <a:noFill/>
        </p:spPr>
        <p:txBody>
          <a:bodyPr wrap="square" rtlCol="0">
            <a:spAutoFit/>
          </a:bodyPr>
          <a:lstStyle/>
          <a:p>
            <a:pPr algn="ctr"/>
            <a:r>
              <a:rPr kumimoji="1" lang="ja-JP" altLang="en-US" sz="2000" dirty="0" smtClean="0">
                <a:solidFill>
                  <a:srgbClr val="FF0000"/>
                </a:solidFill>
                <a:latin typeface="HGP創英角ﾎﾟｯﾌﾟ体" panose="040B0A00000000000000" pitchFamily="50" charset="-128"/>
                <a:ea typeface="HGP創英角ﾎﾟｯﾌﾟ体" panose="040B0A00000000000000" pitchFamily="50" charset="-128"/>
              </a:rPr>
              <a:t>中川駅周辺地域</a:t>
            </a:r>
            <a:endParaRPr kumimoji="1" lang="en-US" altLang="ja-JP" sz="2000" dirty="0" smtClean="0">
              <a:solidFill>
                <a:srgbClr val="FF0000"/>
              </a:solidFill>
              <a:latin typeface="HGP創英角ﾎﾟｯﾌﾟ体" panose="040B0A00000000000000" pitchFamily="50" charset="-128"/>
              <a:ea typeface="HGP創英角ﾎﾟｯﾌﾟ体" panose="040B0A00000000000000" pitchFamily="50" charset="-128"/>
            </a:endParaRPr>
          </a:p>
          <a:p>
            <a:pPr algn="ctr"/>
            <a:r>
              <a:rPr lang="ja-JP" altLang="en-US" sz="2000" dirty="0" smtClean="0">
                <a:solidFill>
                  <a:srgbClr val="FF0000"/>
                </a:solidFill>
                <a:latin typeface="HGP創英角ﾎﾟｯﾌﾟ体" panose="040B0A00000000000000" pitchFamily="50" charset="-128"/>
                <a:ea typeface="HGP創英角ﾎﾟｯﾌﾟ体" panose="040B0A00000000000000" pitchFamily="50" charset="-128"/>
              </a:rPr>
              <a:t>中川</a:t>
            </a:r>
            <a:r>
              <a:rPr lang="ja-JP" altLang="en-US" sz="2000" dirty="0">
                <a:solidFill>
                  <a:srgbClr val="FF0000"/>
                </a:solidFill>
                <a:latin typeface="HGP創英角ﾎﾟｯﾌﾟ体" panose="040B0A00000000000000" pitchFamily="50" charset="-128"/>
                <a:ea typeface="HGP創英角ﾎﾟｯﾌﾟ体" panose="040B0A00000000000000" pitchFamily="50" charset="-128"/>
              </a:rPr>
              <a:t>まちづくり</a:t>
            </a:r>
            <a:r>
              <a:rPr lang="ja-JP" altLang="en-US" sz="2000" dirty="0" smtClean="0">
                <a:solidFill>
                  <a:srgbClr val="FF0000"/>
                </a:solidFill>
                <a:latin typeface="HGP創英角ﾎﾟｯﾌﾟ体" panose="040B0A00000000000000" pitchFamily="50" charset="-128"/>
                <a:ea typeface="HGP創英角ﾎﾟｯﾌﾟ体" panose="040B0A00000000000000" pitchFamily="50" charset="-128"/>
              </a:rPr>
              <a:t>プラン</a:t>
            </a:r>
            <a:endParaRPr lang="en-US" altLang="ja-JP" sz="2000" dirty="0" smtClean="0">
              <a:solidFill>
                <a:srgbClr val="FF0000"/>
              </a:solidFill>
              <a:latin typeface="HGP創英角ﾎﾟｯﾌﾟ体" panose="040B0A00000000000000" pitchFamily="50" charset="-128"/>
              <a:ea typeface="HGP創英角ﾎﾟｯﾌﾟ体" panose="040B0A00000000000000" pitchFamily="50" charset="-128"/>
            </a:endParaRPr>
          </a:p>
          <a:p>
            <a:pPr algn="ctr"/>
            <a:r>
              <a:rPr kumimoji="1" lang="ja-JP" altLang="en-US" sz="2000" dirty="0" smtClean="0">
                <a:solidFill>
                  <a:srgbClr val="FF0000"/>
                </a:solidFill>
                <a:latin typeface="HGP創英角ﾎﾟｯﾌﾟ体" panose="040B0A00000000000000" pitchFamily="50" charset="-128"/>
                <a:ea typeface="HGP創英角ﾎﾟｯﾌﾟ体" panose="040B0A00000000000000" pitchFamily="50" charset="-128"/>
              </a:rPr>
              <a:t>（私たち地域の目標）</a:t>
            </a:r>
            <a:endParaRPr kumimoji="1" lang="ja-JP" altLang="en-US" sz="2000" dirty="0">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8" name="コンテンツ プレースホルダー 7"/>
          <p:cNvSpPr>
            <a:spLocks noGrp="1"/>
          </p:cNvSpPr>
          <p:nvPr>
            <p:ph idx="1"/>
          </p:nvPr>
        </p:nvSpPr>
        <p:spPr>
          <a:xfrm>
            <a:off x="4854249" y="1693408"/>
            <a:ext cx="3867960" cy="4023721"/>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indent="0" algn="ctr">
              <a:buNone/>
            </a:pPr>
            <a:r>
              <a:rPr kumimoji="1" lang="ja-JP" altLang="en-US" sz="2800" dirty="0" smtClean="0">
                <a:solidFill>
                  <a:srgbClr val="FF0000"/>
                </a:solidFill>
                <a:latin typeface="HGP創英角ﾎﾟｯﾌﾟ体" panose="040B0A00000000000000" pitchFamily="50" charset="-128"/>
                <a:ea typeface="HGP創英角ﾎﾟｯﾌﾟ体" panose="040B0A00000000000000" pitchFamily="50" charset="-128"/>
              </a:rPr>
              <a:t>中川まちづくり</a:t>
            </a:r>
            <a:endParaRPr kumimoji="1" lang="en-US" altLang="ja-JP" sz="2800" dirty="0" smtClean="0">
              <a:solidFill>
                <a:srgbClr val="FF0000"/>
              </a:solidFill>
              <a:latin typeface="HGP創英角ﾎﾟｯﾌﾟ体" panose="040B0A00000000000000" pitchFamily="50" charset="-128"/>
              <a:ea typeface="HGP創英角ﾎﾟｯﾌﾟ体" panose="040B0A00000000000000" pitchFamily="50" charset="-128"/>
            </a:endParaRPr>
          </a:p>
          <a:p>
            <a:pPr marL="0" indent="0" algn="ctr">
              <a:buNone/>
            </a:pPr>
            <a:r>
              <a:rPr kumimoji="1" lang="ja-JP" altLang="en-US" sz="2800" dirty="0" smtClean="0">
                <a:solidFill>
                  <a:srgbClr val="FF0000"/>
                </a:solidFill>
                <a:latin typeface="HGP創英角ﾎﾟｯﾌﾟ体" panose="040B0A00000000000000" pitchFamily="50" charset="-128"/>
                <a:ea typeface="HGP創英角ﾎﾟｯﾌﾟ体" panose="040B0A00000000000000" pitchFamily="50" charset="-128"/>
              </a:rPr>
              <a:t>連絡会（規約無し）</a:t>
            </a:r>
            <a:endParaRPr kumimoji="1" lang="ja-JP" altLang="en-US" sz="2800" dirty="0">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9" name="角丸四角形 8"/>
          <p:cNvSpPr/>
          <p:nvPr/>
        </p:nvSpPr>
        <p:spPr>
          <a:xfrm>
            <a:off x="5271722" y="2122715"/>
            <a:ext cx="2656365" cy="6666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5388685" y="2211923"/>
            <a:ext cx="2422437" cy="461665"/>
          </a:xfrm>
          <a:prstGeom prst="rect">
            <a:avLst/>
          </a:prstGeom>
          <a:noFill/>
        </p:spPr>
        <p:txBody>
          <a:bodyPr wrap="square" rtlCol="0">
            <a:spAutoFit/>
          </a:bodyPr>
          <a:lstStyle/>
          <a:p>
            <a:pPr algn="ctr"/>
            <a:r>
              <a:rPr kumimoji="1" lang="ja-JP" altLang="en-US" sz="2400" dirty="0" smtClean="0">
                <a:solidFill>
                  <a:schemeClr val="bg1"/>
                </a:solidFill>
              </a:rPr>
              <a:t>都筑区</a:t>
            </a:r>
            <a:r>
              <a:rPr lang="ja-JP" altLang="en-US" sz="2400" dirty="0">
                <a:solidFill>
                  <a:schemeClr val="bg1"/>
                </a:solidFill>
              </a:rPr>
              <a:t>役所</a:t>
            </a:r>
            <a:endParaRPr kumimoji="1" lang="en-US" altLang="ja-JP" sz="2400" dirty="0" smtClean="0">
              <a:solidFill>
                <a:schemeClr val="bg1"/>
              </a:solidFill>
            </a:endParaRPr>
          </a:p>
        </p:txBody>
      </p:sp>
      <p:sp>
        <p:nvSpPr>
          <p:cNvPr id="14" name="コンテンツ プレースホルダー 7"/>
          <p:cNvSpPr txBox="1">
            <a:spLocks/>
          </p:cNvSpPr>
          <p:nvPr/>
        </p:nvSpPr>
        <p:spPr>
          <a:xfrm>
            <a:off x="4984227" y="4347184"/>
            <a:ext cx="854443" cy="88355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9pPr>
          </a:lstStyle>
          <a:p>
            <a:pPr marL="0" indent="0" algn="ctr">
              <a:buFont typeface="Arial" panose="020B0604020202020204" pitchFamily="34" charset="0"/>
              <a:buNone/>
            </a:pPr>
            <a:endParaRPr lang="ja-JP" altLang="en-US" sz="2400" dirty="0"/>
          </a:p>
        </p:txBody>
      </p:sp>
      <p:sp>
        <p:nvSpPr>
          <p:cNvPr id="4" name="テキスト ボックス 3"/>
          <p:cNvSpPr txBox="1"/>
          <p:nvPr/>
        </p:nvSpPr>
        <p:spPr>
          <a:xfrm>
            <a:off x="4984227" y="4437982"/>
            <a:ext cx="1044116" cy="646331"/>
          </a:xfrm>
          <a:prstGeom prst="rect">
            <a:avLst/>
          </a:prstGeom>
          <a:noFill/>
        </p:spPr>
        <p:txBody>
          <a:bodyPr wrap="square" rtlCol="0">
            <a:spAutoFit/>
          </a:bodyPr>
          <a:lstStyle/>
          <a:p>
            <a:r>
              <a:rPr kumimoji="1" lang="ja-JP" altLang="en-US" dirty="0" smtClean="0"/>
              <a:t>町内会自治会</a:t>
            </a:r>
            <a:endParaRPr kumimoji="1" lang="ja-JP" altLang="en-US" dirty="0"/>
          </a:p>
        </p:txBody>
      </p:sp>
      <p:sp>
        <p:nvSpPr>
          <p:cNvPr id="15" name="コンテンツ プレースホルダー 7"/>
          <p:cNvSpPr txBox="1">
            <a:spLocks/>
          </p:cNvSpPr>
          <p:nvPr/>
        </p:nvSpPr>
        <p:spPr>
          <a:xfrm>
            <a:off x="5940152" y="4319372"/>
            <a:ext cx="854443" cy="88355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9pPr>
          </a:lstStyle>
          <a:p>
            <a:pPr marL="0" indent="0" algn="ctr">
              <a:buFont typeface="Arial" panose="020B0604020202020204" pitchFamily="34" charset="0"/>
              <a:buNone/>
            </a:pPr>
            <a:endParaRPr lang="ja-JP" altLang="en-US" sz="2400" dirty="0"/>
          </a:p>
        </p:txBody>
      </p:sp>
      <p:sp>
        <p:nvSpPr>
          <p:cNvPr id="16" name="コンテンツ プレースホルダー 7"/>
          <p:cNvSpPr txBox="1">
            <a:spLocks/>
          </p:cNvSpPr>
          <p:nvPr/>
        </p:nvSpPr>
        <p:spPr>
          <a:xfrm>
            <a:off x="7816675" y="4386596"/>
            <a:ext cx="854443" cy="88355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9pPr>
          </a:lstStyle>
          <a:p>
            <a:pPr marL="0" indent="0" algn="ctr">
              <a:buFont typeface="Arial" panose="020B0604020202020204" pitchFamily="34" charset="0"/>
              <a:buNone/>
            </a:pPr>
            <a:endParaRPr lang="ja-JP" altLang="en-US" sz="2400" dirty="0"/>
          </a:p>
        </p:txBody>
      </p:sp>
      <p:sp>
        <p:nvSpPr>
          <p:cNvPr id="18" name="コンテンツ プレースホルダー 7"/>
          <p:cNvSpPr txBox="1">
            <a:spLocks/>
          </p:cNvSpPr>
          <p:nvPr/>
        </p:nvSpPr>
        <p:spPr>
          <a:xfrm>
            <a:off x="6843467" y="4347184"/>
            <a:ext cx="854443" cy="8651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9pPr>
          </a:lstStyle>
          <a:p>
            <a:pPr marL="0" indent="0" algn="ctr">
              <a:buFont typeface="Arial" panose="020B0604020202020204" pitchFamily="34" charset="0"/>
              <a:buNone/>
            </a:pPr>
            <a:endParaRPr lang="ja-JP" altLang="en-US" sz="2400" dirty="0"/>
          </a:p>
        </p:txBody>
      </p:sp>
      <p:sp>
        <p:nvSpPr>
          <p:cNvPr id="20" name="テキスト ボックス 19"/>
          <p:cNvSpPr txBox="1"/>
          <p:nvPr/>
        </p:nvSpPr>
        <p:spPr>
          <a:xfrm>
            <a:off x="5940152" y="4604294"/>
            <a:ext cx="1003417" cy="369332"/>
          </a:xfrm>
          <a:prstGeom prst="rect">
            <a:avLst/>
          </a:prstGeom>
          <a:noFill/>
        </p:spPr>
        <p:txBody>
          <a:bodyPr wrap="square" rtlCol="0">
            <a:spAutoFit/>
          </a:bodyPr>
          <a:lstStyle/>
          <a:p>
            <a:r>
              <a:rPr lang="ja-JP" altLang="en-US" dirty="0" smtClean="0"/>
              <a:t>住民等</a:t>
            </a:r>
            <a:endParaRPr kumimoji="1" lang="ja-JP" altLang="en-US" dirty="0"/>
          </a:p>
        </p:txBody>
      </p:sp>
      <p:sp>
        <p:nvSpPr>
          <p:cNvPr id="21" name="テキスト ボックス 20"/>
          <p:cNvSpPr txBox="1"/>
          <p:nvPr/>
        </p:nvSpPr>
        <p:spPr>
          <a:xfrm>
            <a:off x="6950060" y="4617943"/>
            <a:ext cx="681298" cy="369332"/>
          </a:xfrm>
          <a:prstGeom prst="rect">
            <a:avLst/>
          </a:prstGeom>
          <a:noFill/>
        </p:spPr>
        <p:txBody>
          <a:bodyPr wrap="square" rtlCol="0">
            <a:spAutoFit/>
          </a:bodyPr>
          <a:lstStyle/>
          <a:p>
            <a:r>
              <a:rPr lang="ja-JP" altLang="en-US" dirty="0"/>
              <a:t>学校</a:t>
            </a:r>
            <a:endParaRPr kumimoji="1" lang="ja-JP" altLang="en-US" dirty="0"/>
          </a:p>
        </p:txBody>
      </p:sp>
      <p:sp>
        <p:nvSpPr>
          <p:cNvPr id="22" name="テキスト ボックス 21"/>
          <p:cNvSpPr txBox="1"/>
          <p:nvPr/>
        </p:nvSpPr>
        <p:spPr>
          <a:xfrm>
            <a:off x="7944396" y="4505206"/>
            <a:ext cx="648072" cy="646331"/>
          </a:xfrm>
          <a:prstGeom prst="rect">
            <a:avLst/>
          </a:prstGeom>
          <a:noFill/>
        </p:spPr>
        <p:txBody>
          <a:bodyPr wrap="square" rtlCol="0">
            <a:spAutoFit/>
          </a:bodyPr>
          <a:lstStyle/>
          <a:p>
            <a:r>
              <a:rPr lang="ja-JP" altLang="en-US" dirty="0" smtClean="0"/>
              <a:t>各種</a:t>
            </a:r>
            <a:endParaRPr lang="en-US" altLang="ja-JP" dirty="0" smtClean="0"/>
          </a:p>
          <a:p>
            <a:r>
              <a:rPr lang="ja-JP" altLang="en-US" dirty="0" smtClean="0"/>
              <a:t>団体</a:t>
            </a:r>
            <a:endParaRPr kumimoji="1" lang="ja-JP" altLang="en-US" dirty="0"/>
          </a:p>
        </p:txBody>
      </p:sp>
      <p:sp>
        <p:nvSpPr>
          <p:cNvPr id="24" name="上矢印 23"/>
          <p:cNvSpPr/>
          <p:nvPr/>
        </p:nvSpPr>
        <p:spPr>
          <a:xfrm>
            <a:off x="2417879" y="3167590"/>
            <a:ext cx="576064" cy="79208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下矢印 24"/>
          <p:cNvSpPr/>
          <p:nvPr/>
        </p:nvSpPr>
        <p:spPr>
          <a:xfrm>
            <a:off x="1133618" y="3198923"/>
            <a:ext cx="648072"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左矢印 26"/>
          <p:cNvSpPr/>
          <p:nvPr/>
        </p:nvSpPr>
        <p:spPr>
          <a:xfrm>
            <a:off x="4261340" y="4481986"/>
            <a:ext cx="360040" cy="59551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コンテンツ プレースホルダー 7"/>
          <p:cNvSpPr txBox="1">
            <a:spLocks/>
          </p:cNvSpPr>
          <p:nvPr/>
        </p:nvSpPr>
        <p:spPr>
          <a:xfrm>
            <a:off x="3347864" y="5652488"/>
            <a:ext cx="1512168" cy="800848"/>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9pPr>
          </a:lstStyle>
          <a:p>
            <a:pPr marL="0" indent="0" algn="ctr">
              <a:buNone/>
            </a:pPr>
            <a:r>
              <a:rPr lang="ja-JP" altLang="en-US" sz="2400" dirty="0" smtClean="0">
                <a:solidFill>
                  <a:schemeClr val="bg1"/>
                </a:solidFill>
              </a:rPr>
              <a:t>実現協力</a:t>
            </a:r>
            <a:endParaRPr lang="en-US" altLang="ja-JP" sz="2400" dirty="0" smtClean="0">
              <a:solidFill>
                <a:schemeClr val="bg1"/>
              </a:solidFill>
            </a:endParaRPr>
          </a:p>
          <a:p>
            <a:pPr marL="0" indent="0" algn="ctr">
              <a:buNone/>
            </a:pPr>
            <a:r>
              <a:rPr lang="ja-JP" altLang="en-US" sz="2400" dirty="0" smtClean="0"/>
              <a:t>＝</a:t>
            </a:r>
            <a:r>
              <a:rPr lang="ja-JP" altLang="en-US" sz="2400" dirty="0"/>
              <a:t>協働</a:t>
            </a:r>
            <a:endParaRPr lang="ja-JP" altLang="en-US" sz="2400" dirty="0">
              <a:solidFill>
                <a:schemeClr val="bg1"/>
              </a:solidFill>
            </a:endParaRPr>
          </a:p>
        </p:txBody>
      </p:sp>
      <p:sp>
        <p:nvSpPr>
          <p:cNvPr id="40" name="コンテンツ プレースホルダー 7"/>
          <p:cNvSpPr txBox="1">
            <a:spLocks/>
          </p:cNvSpPr>
          <p:nvPr/>
        </p:nvSpPr>
        <p:spPr>
          <a:xfrm>
            <a:off x="3140287" y="3198922"/>
            <a:ext cx="1573301" cy="760755"/>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lt1"/>
                </a:solidFill>
                <a:latin typeface="+mn-lt"/>
                <a:ea typeface="+mn-ea"/>
                <a:cs typeface="+mn-cs"/>
              </a:defRPr>
            </a:lvl9pPr>
          </a:lstStyle>
          <a:p>
            <a:pPr marL="0" indent="0" algn="ctr">
              <a:buFont typeface="Arial" panose="020B0604020202020204" pitchFamily="34" charset="0"/>
              <a:buNone/>
            </a:pPr>
            <a:r>
              <a:rPr lang="ja-JP" altLang="en-US" sz="2400" dirty="0" smtClean="0"/>
              <a:t>実現協力＝協働</a:t>
            </a:r>
            <a:endParaRPr lang="ja-JP" altLang="en-US" sz="2400" dirty="0"/>
          </a:p>
        </p:txBody>
      </p:sp>
      <p:sp>
        <p:nvSpPr>
          <p:cNvPr id="35" name="左矢印 34"/>
          <p:cNvSpPr/>
          <p:nvPr/>
        </p:nvSpPr>
        <p:spPr>
          <a:xfrm>
            <a:off x="4353549" y="2225186"/>
            <a:ext cx="360040" cy="59551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スライド番号プレースホルダー 11"/>
          <p:cNvSpPr>
            <a:spLocks noGrp="1"/>
          </p:cNvSpPr>
          <p:nvPr>
            <p:ph type="sldNum" sz="quarter" idx="12"/>
          </p:nvPr>
        </p:nvSpPr>
        <p:spPr/>
        <p:txBody>
          <a:bodyPr/>
          <a:lstStyle/>
          <a:p>
            <a:fld id="{0C0B5D7F-0802-4974-A8B3-7CF493351B3D}" type="slidenum">
              <a:rPr kumimoji="1" lang="ja-JP" altLang="en-US" smtClean="0"/>
              <a:t>1</a:t>
            </a:fld>
            <a:endParaRPr kumimoji="1" lang="ja-JP" altLang="en-US"/>
          </a:p>
        </p:txBody>
      </p:sp>
    </p:spTree>
    <p:extLst>
      <p:ext uri="{BB962C8B-B14F-4D97-AF65-F5344CB8AC3E}">
        <p14:creationId xmlns:p14="http://schemas.microsoft.com/office/powerpoint/2010/main" val="32099480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hioiri\Desktop\中川まちづくりプラン\中川マップ.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100000"/>
                    </a14:imgEffect>
                  </a14:imgLayer>
                </a14:imgProps>
              </a:ext>
              <a:ext uri="{28A0092B-C50C-407E-A947-70E740481C1C}">
                <a14:useLocalDpi xmlns:a14="http://schemas.microsoft.com/office/drawing/2010/main" val="0"/>
              </a:ext>
            </a:extLst>
          </a:blip>
          <a:srcRect/>
          <a:stretch>
            <a:fillRect/>
          </a:stretch>
        </p:blipFill>
        <p:spPr bwMode="auto">
          <a:xfrm>
            <a:off x="65703" y="1006254"/>
            <a:ext cx="9012594" cy="5737832"/>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214476" y="2521984"/>
            <a:ext cx="2664296" cy="523220"/>
          </a:xfrm>
          <a:prstGeom prst="rect">
            <a:avLst/>
          </a:prstGeom>
          <a:solidFill>
            <a:schemeClr val="bg1"/>
          </a:solidFill>
          <a:ln>
            <a:solidFill>
              <a:schemeClr val="tx1"/>
            </a:solidFill>
          </a:ln>
        </p:spPr>
        <p:txBody>
          <a:bodyPr wrap="square" rtlCol="0">
            <a:spAutoFit/>
          </a:bodyPr>
          <a:lstStyle/>
          <a:p>
            <a:r>
              <a:rPr lang="ja-JP" altLang="en-US" sz="1400" b="1" dirty="0">
                <a:latin typeface="+mn-ea"/>
              </a:rPr>
              <a:t>歩行者に</a:t>
            </a:r>
            <a:r>
              <a:rPr kumimoji="1" lang="ja-JP" altLang="en-US" sz="1400" b="1" dirty="0" smtClean="0">
                <a:latin typeface="+mn-ea"/>
              </a:rPr>
              <a:t>危険な早渕川側道を安全化</a:t>
            </a:r>
            <a:r>
              <a:rPr kumimoji="1" lang="en-US" altLang="ja-JP" sz="1400" b="1" dirty="0" smtClean="0">
                <a:latin typeface="+mn-ea"/>
              </a:rPr>
              <a:t>/</a:t>
            </a:r>
            <a:r>
              <a:rPr lang="ja-JP" altLang="en-US" sz="1400" b="1" dirty="0" smtClean="0">
                <a:latin typeface="+mn-ea"/>
              </a:rPr>
              <a:t>緑豊かな早渕川西の拠点</a:t>
            </a:r>
            <a:endParaRPr kumimoji="1" lang="ja-JP" altLang="en-US" sz="1400" b="1" dirty="0">
              <a:latin typeface="+mn-ea"/>
            </a:endParaRPr>
          </a:p>
        </p:txBody>
      </p:sp>
      <p:sp>
        <p:nvSpPr>
          <p:cNvPr id="5" name="テキスト ボックス 4"/>
          <p:cNvSpPr txBox="1"/>
          <p:nvPr/>
        </p:nvSpPr>
        <p:spPr>
          <a:xfrm>
            <a:off x="4844552" y="1988840"/>
            <a:ext cx="2031703" cy="307777"/>
          </a:xfrm>
          <a:prstGeom prst="rect">
            <a:avLst/>
          </a:prstGeom>
          <a:solidFill>
            <a:schemeClr val="bg1"/>
          </a:solidFill>
          <a:ln>
            <a:solidFill>
              <a:schemeClr val="tx1"/>
            </a:solidFill>
          </a:ln>
        </p:spPr>
        <p:txBody>
          <a:bodyPr wrap="square" rtlCol="0">
            <a:spAutoFit/>
          </a:bodyPr>
          <a:lstStyle/>
          <a:p>
            <a:r>
              <a:rPr lang="ja-JP" altLang="en-US" sz="1400" b="1" dirty="0" smtClean="0"/>
              <a:t>自転車</a:t>
            </a:r>
            <a:r>
              <a:rPr lang="en-US" altLang="ja-JP" sz="1400" b="1" dirty="0" smtClean="0"/>
              <a:t>/</a:t>
            </a:r>
            <a:r>
              <a:rPr lang="ja-JP" altLang="en-US" sz="1400" b="1" dirty="0" smtClean="0"/>
              <a:t>歩行者の安全</a:t>
            </a:r>
            <a:endParaRPr kumimoji="1" lang="ja-JP" altLang="en-US" sz="1400" b="1" dirty="0"/>
          </a:p>
        </p:txBody>
      </p:sp>
      <p:sp>
        <p:nvSpPr>
          <p:cNvPr id="6" name="テキスト ボックス 5"/>
          <p:cNvSpPr txBox="1"/>
          <p:nvPr/>
        </p:nvSpPr>
        <p:spPr>
          <a:xfrm>
            <a:off x="5796136" y="2348880"/>
            <a:ext cx="2403267" cy="307777"/>
          </a:xfrm>
          <a:prstGeom prst="rect">
            <a:avLst/>
          </a:prstGeom>
          <a:solidFill>
            <a:schemeClr val="bg1"/>
          </a:solidFill>
          <a:ln>
            <a:solidFill>
              <a:schemeClr val="tx1"/>
            </a:solidFill>
          </a:ln>
        </p:spPr>
        <p:txBody>
          <a:bodyPr wrap="square" rtlCol="0">
            <a:spAutoFit/>
          </a:bodyPr>
          <a:lstStyle/>
          <a:p>
            <a:r>
              <a:rPr lang="ja-JP" altLang="en-US" sz="1400" b="1" dirty="0"/>
              <a:t>駅</a:t>
            </a:r>
            <a:r>
              <a:rPr lang="ja-JP" altLang="en-US" sz="1400" b="1" dirty="0" smtClean="0"/>
              <a:t>周辺</a:t>
            </a:r>
            <a:r>
              <a:rPr lang="ja-JP" altLang="en-US" sz="1400" b="1" dirty="0"/>
              <a:t>歩道</a:t>
            </a:r>
            <a:r>
              <a:rPr lang="ja-JP" altLang="en-US" sz="1400" b="1" dirty="0" smtClean="0"/>
              <a:t>のバリアフリー化</a:t>
            </a:r>
            <a:endParaRPr kumimoji="1" lang="ja-JP" altLang="en-US" sz="1400" b="1" dirty="0"/>
          </a:p>
        </p:txBody>
      </p:sp>
      <p:sp>
        <p:nvSpPr>
          <p:cNvPr id="7" name="テキスト ボックス 6"/>
          <p:cNvSpPr txBox="1"/>
          <p:nvPr/>
        </p:nvSpPr>
        <p:spPr>
          <a:xfrm>
            <a:off x="6721460" y="4077072"/>
            <a:ext cx="1882988" cy="307777"/>
          </a:xfrm>
          <a:prstGeom prst="rect">
            <a:avLst/>
          </a:prstGeom>
          <a:solidFill>
            <a:schemeClr val="bg1"/>
          </a:solidFill>
          <a:ln>
            <a:solidFill>
              <a:schemeClr val="tx1"/>
            </a:solidFill>
          </a:ln>
        </p:spPr>
        <p:txBody>
          <a:bodyPr wrap="square" rtlCol="0">
            <a:spAutoFit/>
          </a:bodyPr>
          <a:lstStyle/>
          <a:p>
            <a:r>
              <a:rPr lang="ja-JP" altLang="en-US" sz="1400" b="1" dirty="0" smtClean="0"/>
              <a:t>自転車</a:t>
            </a:r>
            <a:r>
              <a:rPr lang="en-US" altLang="ja-JP" sz="1400" b="1" dirty="0" smtClean="0"/>
              <a:t>/</a:t>
            </a:r>
            <a:r>
              <a:rPr lang="ja-JP" altLang="en-US" sz="1400" b="1" dirty="0" smtClean="0"/>
              <a:t>歩行者の安全</a:t>
            </a:r>
            <a:endParaRPr kumimoji="1" lang="ja-JP" altLang="en-US" sz="1400" b="1" dirty="0"/>
          </a:p>
        </p:txBody>
      </p:sp>
      <p:sp>
        <p:nvSpPr>
          <p:cNvPr id="8" name="テキスト ボックス 7"/>
          <p:cNvSpPr txBox="1"/>
          <p:nvPr/>
        </p:nvSpPr>
        <p:spPr>
          <a:xfrm>
            <a:off x="611560" y="4149080"/>
            <a:ext cx="1728192" cy="954107"/>
          </a:xfrm>
          <a:prstGeom prst="rect">
            <a:avLst/>
          </a:prstGeom>
          <a:solidFill>
            <a:schemeClr val="bg1"/>
          </a:solidFill>
          <a:ln>
            <a:solidFill>
              <a:schemeClr val="tx1"/>
            </a:solidFill>
          </a:ln>
        </p:spPr>
        <p:txBody>
          <a:bodyPr wrap="square" rtlCol="0">
            <a:spAutoFit/>
          </a:bodyPr>
          <a:lstStyle/>
          <a:p>
            <a:r>
              <a:rPr lang="ja-JP" altLang="ja-JP" sz="1400" b="1" dirty="0"/>
              <a:t>素晴らしい緑と水の</a:t>
            </a:r>
            <a:r>
              <a:rPr lang="ja-JP" altLang="ja-JP" sz="1400" b="1" dirty="0" smtClean="0"/>
              <a:t>自然</a:t>
            </a:r>
            <a:r>
              <a:rPr lang="ja-JP" altLang="en-US" sz="1400" b="1" dirty="0"/>
              <a:t>が</a:t>
            </a:r>
            <a:r>
              <a:rPr lang="ja-JP" altLang="en-US" sz="1400" b="1" dirty="0" smtClean="0"/>
              <a:t>ある</a:t>
            </a:r>
            <a:r>
              <a:rPr kumimoji="1" lang="ja-JP" altLang="en-US" sz="1400" b="1" dirty="0" smtClean="0">
                <a:latin typeface="+mn-ea"/>
              </a:rPr>
              <a:t>早渕川を散歩やサイクリングで楽しく</a:t>
            </a:r>
            <a:endParaRPr kumimoji="1" lang="ja-JP" altLang="en-US" sz="1400" b="1" dirty="0">
              <a:latin typeface="+mn-ea"/>
            </a:endParaRPr>
          </a:p>
        </p:txBody>
      </p:sp>
      <p:sp>
        <p:nvSpPr>
          <p:cNvPr id="4" name="テキスト ボックス 3"/>
          <p:cNvSpPr txBox="1"/>
          <p:nvPr/>
        </p:nvSpPr>
        <p:spPr>
          <a:xfrm>
            <a:off x="3851920" y="5157192"/>
            <a:ext cx="2574286" cy="307777"/>
          </a:xfrm>
          <a:prstGeom prst="rect">
            <a:avLst/>
          </a:prstGeom>
          <a:solidFill>
            <a:schemeClr val="bg1"/>
          </a:solidFill>
          <a:ln>
            <a:solidFill>
              <a:schemeClr val="tx1"/>
            </a:solidFill>
          </a:ln>
        </p:spPr>
        <p:txBody>
          <a:bodyPr wrap="square" rtlCol="0">
            <a:spAutoFit/>
          </a:bodyPr>
          <a:lstStyle/>
          <a:p>
            <a:r>
              <a:rPr kumimoji="1" lang="ja-JP" altLang="en-US" sz="1400" b="1" dirty="0" smtClean="0"/>
              <a:t>専門家と一緒に緑の環境保護</a:t>
            </a:r>
            <a:endParaRPr kumimoji="1" lang="ja-JP" altLang="en-US" sz="1400" b="1" dirty="0"/>
          </a:p>
        </p:txBody>
      </p:sp>
      <p:sp>
        <p:nvSpPr>
          <p:cNvPr id="10" name="テキスト ボックス 9"/>
          <p:cNvSpPr txBox="1"/>
          <p:nvPr/>
        </p:nvSpPr>
        <p:spPr>
          <a:xfrm>
            <a:off x="1907704" y="1681063"/>
            <a:ext cx="2488044" cy="307777"/>
          </a:xfrm>
          <a:prstGeom prst="rect">
            <a:avLst/>
          </a:prstGeom>
          <a:solidFill>
            <a:schemeClr val="bg1"/>
          </a:solidFill>
          <a:ln>
            <a:solidFill>
              <a:schemeClr val="tx1"/>
            </a:solidFill>
          </a:ln>
        </p:spPr>
        <p:txBody>
          <a:bodyPr wrap="square" rtlCol="0">
            <a:spAutoFit/>
          </a:bodyPr>
          <a:lstStyle/>
          <a:p>
            <a:r>
              <a:rPr kumimoji="1" lang="ja-JP" altLang="en-US" sz="1400" b="1" dirty="0" smtClean="0"/>
              <a:t>専門家と一緒に緑の環境保護</a:t>
            </a:r>
            <a:endParaRPr kumimoji="1" lang="ja-JP" altLang="en-US" sz="1400" b="1" dirty="0"/>
          </a:p>
        </p:txBody>
      </p:sp>
      <p:sp>
        <p:nvSpPr>
          <p:cNvPr id="12" name="テキスト ボックス 11"/>
          <p:cNvSpPr txBox="1"/>
          <p:nvPr/>
        </p:nvSpPr>
        <p:spPr>
          <a:xfrm>
            <a:off x="3059832" y="2564904"/>
            <a:ext cx="1867582" cy="307777"/>
          </a:xfrm>
          <a:prstGeom prst="rect">
            <a:avLst/>
          </a:prstGeom>
          <a:solidFill>
            <a:schemeClr val="bg1"/>
          </a:solidFill>
          <a:ln>
            <a:solidFill>
              <a:schemeClr val="tx1"/>
            </a:solidFill>
          </a:ln>
        </p:spPr>
        <p:txBody>
          <a:bodyPr wrap="square" rtlCol="0">
            <a:spAutoFit/>
          </a:bodyPr>
          <a:lstStyle/>
          <a:p>
            <a:r>
              <a:rPr lang="ja-JP" altLang="en-US" sz="1400" b="1" dirty="0" smtClean="0"/>
              <a:t>自転車</a:t>
            </a:r>
            <a:r>
              <a:rPr lang="en-US" altLang="ja-JP" sz="1400" b="1" dirty="0" smtClean="0"/>
              <a:t>/</a:t>
            </a:r>
            <a:r>
              <a:rPr lang="ja-JP" altLang="en-US" sz="1400" b="1" dirty="0" smtClean="0"/>
              <a:t>歩行者の安全</a:t>
            </a:r>
            <a:endParaRPr kumimoji="1" lang="ja-JP" altLang="en-US" sz="1400" b="1" dirty="0"/>
          </a:p>
        </p:txBody>
      </p:sp>
      <p:sp>
        <p:nvSpPr>
          <p:cNvPr id="13" name="テキスト ボックス 12"/>
          <p:cNvSpPr txBox="1"/>
          <p:nvPr/>
        </p:nvSpPr>
        <p:spPr>
          <a:xfrm>
            <a:off x="3851919" y="1289497"/>
            <a:ext cx="1944217" cy="307777"/>
          </a:xfrm>
          <a:prstGeom prst="rect">
            <a:avLst/>
          </a:prstGeom>
          <a:solidFill>
            <a:schemeClr val="bg1"/>
          </a:solidFill>
          <a:ln>
            <a:solidFill>
              <a:schemeClr val="tx1"/>
            </a:solidFill>
          </a:ln>
        </p:spPr>
        <p:txBody>
          <a:bodyPr wrap="square" rtlCol="0">
            <a:spAutoFit/>
          </a:bodyPr>
          <a:lstStyle/>
          <a:p>
            <a:r>
              <a:rPr lang="ja-JP" altLang="en-US" sz="1400" b="1" dirty="0"/>
              <a:t>都筑</a:t>
            </a:r>
            <a:r>
              <a:rPr lang="ja-JP" altLang="en-US" sz="1400" b="1" dirty="0" smtClean="0"/>
              <a:t>らしい</a:t>
            </a:r>
            <a:r>
              <a:rPr lang="ja-JP" altLang="en-US" sz="1400" b="1" dirty="0"/>
              <a:t>文化</a:t>
            </a:r>
            <a:r>
              <a:rPr lang="ja-JP" altLang="en-US" sz="1400" b="1" dirty="0" smtClean="0"/>
              <a:t>の</a:t>
            </a:r>
            <a:r>
              <a:rPr lang="ja-JP" altLang="en-US" sz="1400" b="1" dirty="0"/>
              <a:t>醸成</a:t>
            </a:r>
            <a:endParaRPr kumimoji="1" lang="ja-JP" altLang="en-US" sz="1400" b="1" dirty="0"/>
          </a:p>
        </p:txBody>
      </p:sp>
      <p:sp>
        <p:nvSpPr>
          <p:cNvPr id="14" name="テキスト ボックス 13"/>
          <p:cNvSpPr txBox="1"/>
          <p:nvPr/>
        </p:nvSpPr>
        <p:spPr>
          <a:xfrm>
            <a:off x="6516216" y="4964018"/>
            <a:ext cx="1987712" cy="307777"/>
          </a:xfrm>
          <a:prstGeom prst="rect">
            <a:avLst/>
          </a:prstGeom>
          <a:solidFill>
            <a:schemeClr val="bg1"/>
          </a:solidFill>
          <a:ln>
            <a:solidFill>
              <a:schemeClr val="tx1"/>
            </a:solidFill>
          </a:ln>
        </p:spPr>
        <p:txBody>
          <a:bodyPr wrap="square" rtlCol="0">
            <a:spAutoFit/>
          </a:bodyPr>
          <a:lstStyle/>
          <a:p>
            <a:r>
              <a:rPr lang="ja-JP" altLang="en-US" sz="1400" b="1" dirty="0" smtClean="0"/>
              <a:t>自転車</a:t>
            </a:r>
            <a:r>
              <a:rPr lang="en-US" altLang="ja-JP" sz="1400" b="1" dirty="0" smtClean="0"/>
              <a:t>/</a:t>
            </a:r>
            <a:r>
              <a:rPr lang="ja-JP" altLang="en-US" sz="1400" b="1" dirty="0" smtClean="0"/>
              <a:t>歩行者の安全</a:t>
            </a:r>
            <a:endParaRPr kumimoji="1" lang="ja-JP" altLang="en-US" sz="1400" b="1" dirty="0"/>
          </a:p>
        </p:txBody>
      </p:sp>
      <p:sp>
        <p:nvSpPr>
          <p:cNvPr id="15" name="テキスト ボックス 14"/>
          <p:cNvSpPr txBox="1"/>
          <p:nvPr/>
        </p:nvSpPr>
        <p:spPr>
          <a:xfrm>
            <a:off x="6631181" y="4434251"/>
            <a:ext cx="1872747" cy="307777"/>
          </a:xfrm>
          <a:prstGeom prst="rect">
            <a:avLst/>
          </a:prstGeom>
          <a:solidFill>
            <a:schemeClr val="bg1"/>
          </a:solidFill>
          <a:ln>
            <a:solidFill>
              <a:schemeClr val="tx1"/>
            </a:solidFill>
          </a:ln>
        </p:spPr>
        <p:txBody>
          <a:bodyPr wrap="square" rtlCol="0">
            <a:spAutoFit/>
          </a:bodyPr>
          <a:lstStyle/>
          <a:p>
            <a:r>
              <a:rPr kumimoji="1" lang="ja-JP" altLang="en-US" sz="1400" b="1" dirty="0" smtClean="0"/>
              <a:t>緑を楽しむ公園</a:t>
            </a:r>
            <a:r>
              <a:rPr kumimoji="1" lang="en-US" altLang="ja-JP" sz="1400" b="1" dirty="0" smtClean="0"/>
              <a:t>/</a:t>
            </a:r>
            <a:r>
              <a:rPr kumimoji="1" lang="ja-JP" altLang="en-US" sz="1400" b="1" dirty="0" smtClean="0"/>
              <a:t>緑道</a:t>
            </a:r>
            <a:endParaRPr kumimoji="1" lang="ja-JP" altLang="en-US" sz="1400" b="1" dirty="0"/>
          </a:p>
        </p:txBody>
      </p:sp>
      <p:sp>
        <p:nvSpPr>
          <p:cNvPr id="2" name="角丸四角形 1"/>
          <p:cNvSpPr/>
          <p:nvPr/>
        </p:nvSpPr>
        <p:spPr>
          <a:xfrm>
            <a:off x="2395962" y="3298317"/>
            <a:ext cx="3778216" cy="109584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dirty="0">
                <a:solidFill>
                  <a:prstClr val="black"/>
                </a:solidFill>
              </a:rPr>
              <a:t>・緑豊かで安全で楽しいまち！</a:t>
            </a:r>
          </a:p>
          <a:p>
            <a:pPr lvl="0"/>
            <a:r>
              <a:rPr lang="ja-JP" altLang="en-US" sz="2000" dirty="0">
                <a:solidFill>
                  <a:prstClr val="black"/>
                </a:solidFill>
              </a:rPr>
              <a:t>・子供に高齢者にも優しいまち！</a:t>
            </a:r>
            <a:endParaRPr lang="en-US" altLang="ja-JP" sz="2000" dirty="0">
              <a:solidFill>
                <a:prstClr val="black"/>
              </a:solidFill>
            </a:endParaRPr>
          </a:p>
          <a:p>
            <a:pPr lvl="0"/>
            <a:r>
              <a:rPr lang="ja-JP" altLang="en-US" sz="2000" dirty="0">
                <a:solidFill>
                  <a:prstClr val="black"/>
                </a:solidFill>
              </a:rPr>
              <a:t>・地域の参加で共に作るまち！</a:t>
            </a:r>
          </a:p>
        </p:txBody>
      </p:sp>
      <p:sp>
        <p:nvSpPr>
          <p:cNvPr id="18" name="テキスト ボックス 17"/>
          <p:cNvSpPr txBox="1"/>
          <p:nvPr/>
        </p:nvSpPr>
        <p:spPr>
          <a:xfrm>
            <a:off x="4491961" y="5785519"/>
            <a:ext cx="1872747" cy="307777"/>
          </a:xfrm>
          <a:prstGeom prst="rect">
            <a:avLst/>
          </a:prstGeom>
          <a:solidFill>
            <a:schemeClr val="bg1"/>
          </a:solidFill>
          <a:ln>
            <a:solidFill>
              <a:schemeClr val="tx1"/>
            </a:solidFill>
          </a:ln>
        </p:spPr>
        <p:txBody>
          <a:bodyPr wrap="square" rtlCol="0">
            <a:spAutoFit/>
          </a:bodyPr>
          <a:lstStyle/>
          <a:p>
            <a:r>
              <a:rPr kumimoji="1" lang="ja-JP" altLang="en-US" sz="1400" b="1" dirty="0" smtClean="0"/>
              <a:t>緑を楽しむ公園</a:t>
            </a:r>
            <a:r>
              <a:rPr kumimoji="1" lang="en-US" altLang="ja-JP" sz="1400" b="1" dirty="0" smtClean="0"/>
              <a:t>/</a:t>
            </a:r>
            <a:r>
              <a:rPr kumimoji="1" lang="ja-JP" altLang="en-US" sz="1400" b="1" dirty="0" smtClean="0"/>
              <a:t>緑道</a:t>
            </a:r>
            <a:endParaRPr kumimoji="1" lang="ja-JP" altLang="en-US" sz="1400" b="1" dirty="0"/>
          </a:p>
        </p:txBody>
      </p:sp>
      <p:sp>
        <p:nvSpPr>
          <p:cNvPr id="19" name="テキスト ボックス 18"/>
          <p:cNvSpPr txBox="1"/>
          <p:nvPr/>
        </p:nvSpPr>
        <p:spPr>
          <a:xfrm>
            <a:off x="2932696" y="2258389"/>
            <a:ext cx="1872747" cy="307777"/>
          </a:xfrm>
          <a:prstGeom prst="rect">
            <a:avLst/>
          </a:prstGeom>
          <a:solidFill>
            <a:schemeClr val="bg1"/>
          </a:solidFill>
          <a:ln>
            <a:solidFill>
              <a:schemeClr val="tx1"/>
            </a:solidFill>
          </a:ln>
        </p:spPr>
        <p:txBody>
          <a:bodyPr wrap="square" rtlCol="0">
            <a:spAutoFit/>
          </a:bodyPr>
          <a:lstStyle/>
          <a:p>
            <a:r>
              <a:rPr kumimoji="1" lang="ja-JP" altLang="en-US" sz="1400" b="1" dirty="0" smtClean="0"/>
              <a:t>緑を楽しむ公園</a:t>
            </a:r>
            <a:r>
              <a:rPr kumimoji="1" lang="en-US" altLang="ja-JP" sz="1400" b="1" dirty="0" smtClean="0"/>
              <a:t>/</a:t>
            </a:r>
            <a:r>
              <a:rPr kumimoji="1" lang="ja-JP" altLang="en-US" sz="1400" b="1" dirty="0" smtClean="0"/>
              <a:t>緑道</a:t>
            </a:r>
            <a:endParaRPr kumimoji="1" lang="ja-JP" altLang="en-US" sz="1400" b="1" dirty="0"/>
          </a:p>
        </p:txBody>
      </p:sp>
      <p:sp>
        <p:nvSpPr>
          <p:cNvPr id="17" name="テキスト ボックス 16"/>
          <p:cNvSpPr txBox="1"/>
          <p:nvPr/>
        </p:nvSpPr>
        <p:spPr>
          <a:xfrm>
            <a:off x="1349532" y="188640"/>
            <a:ext cx="6192688" cy="769441"/>
          </a:xfrm>
          <a:prstGeom prst="rect">
            <a:avLst/>
          </a:prstGeom>
          <a:noFill/>
        </p:spPr>
        <p:txBody>
          <a:bodyPr wrap="square" rtlCol="0">
            <a:spAutoFit/>
          </a:bodyPr>
          <a:lstStyle/>
          <a:p>
            <a:r>
              <a:rPr kumimoji="1" lang="ja-JP" altLang="en-US" sz="4400" dirty="0" smtClean="0"/>
              <a:t>中川まちづくりプラン概要</a:t>
            </a:r>
            <a:endParaRPr kumimoji="1" lang="ja-JP" altLang="en-US" sz="4400" dirty="0"/>
          </a:p>
        </p:txBody>
      </p:sp>
      <p:sp>
        <p:nvSpPr>
          <p:cNvPr id="16" name="スライド番号プレースホルダー 15"/>
          <p:cNvSpPr>
            <a:spLocks noGrp="1"/>
          </p:cNvSpPr>
          <p:nvPr>
            <p:ph type="sldNum" sz="quarter" idx="12"/>
          </p:nvPr>
        </p:nvSpPr>
        <p:spPr/>
        <p:txBody>
          <a:bodyPr/>
          <a:lstStyle/>
          <a:p>
            <a:fld id="{0C0B5D7F-0802-4974-A8B3-7CF493351B3D}" type="slidenum">
              <a:rPr kumimoji="1" lang="ja-JP" altLang="en-US" smtClean="0"/>
              <a:t>2</a:t>
            </a:fld>
            <a:endParaRPr kumimoji="1" lang="ja-JP" altLang="en-US"/>
          </a:p>
        </p:txBody>
      </p:sp>
    </p:spTree>
    <p:extLst>
      <p:ext uri="{BB962C8B-B14F-4D97-AF65-F5344CB8AC3E}">
        <p14:creationId xmlns:p14="http://schemas.microsoft.com/office/powerpoint/2010/main" val="44958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835696" y="332656"/>
            <a:ext cx="6048672" cy="648072"/>
          </a:xfrm>
          <a:solidFill>
            <a:srgbClr val="92D050"/>
          </a:solidFill>
        </p:spPr>
        <p:txBody>
          <a:bodyPr>
            <a:normAutofit fontScale="90000"/>
          </a:bodyPr>
          <a:lstStyle/>
          <a:p>
            <a:r>
              <a:rPr kumimoji="1" lang="ja-JP" altLang="en-US" dirty="0" smtClean="0"/>
              <a:t>まちづくりプランの成果</a:t>
            </a:r>
            <a:endParaRPr kumimoji="1" lang="ja-JP" altLang="en-US" dirty="0"/>
          </a:p>
        </p:txBody>
      </p:sp>
      <p:sp>
        <p:nvSpPr>
          <p:cNvPr id="5" name="コンテンツ プレースホルダー 4"/>
          <p:cNvSpPr>
            <a:spLocks noGrp="1"/>
          </p:cNvSpPr>
          <p:nvPr>
            <p:ph idx="1"/>
          </p:nvPr>
        </p:nvSpPr>
        <p:spPr>
          <a:xfrm>
            <a:off x="251520" y="1600200"/>
            <a:ext cx="8640960" cy="4525963"/>
          </a:xfrm>
        </p:spPr>
        <p:txBody>
          <a:bodyPr>
            <a:normAutofit fontScale="92500"/>
          </a:bodyPr>
          <a:lstStyle/>
          <a:p>
            <a:pPr marL="0" indent="0">
              <a:buNone/>
            </a:pPr>
            <a:r>
              <a:rPr lang="ja-JP" altLang="en-US" dirty="0" smtClean="0"/>
              <a:t>○都筑区まちづくりプランを地域プランに展開できた</a:t>
            </a:r>
            <a:endParaRPr lang="en-US" altLang="ja-JP" dirty="0" smtClean="0"/>
          </a:p>
          <a:p>
            <a:pPr marL="0" indent="0">
              <a:buNone/>
            </a:pPr>
            <a:r>
              <a:rPr lang="ja-JP" altLang="en-US" dirty="0" smtClean="0"/>
              <a:t>○地域全体のまちの目指す姿と実現の道筋を示した</a:t>
            </a:r>
            <a:endParaRPr lang="en-US" altLang="ja-JP" dirty="0" smtClean="0"/>
          </a:p>
          <a:p>
            <a:pPr marL="0" indent="0">
              <a:buNone/>
            </a:pPr>
            <a:r>
              <a:rPr lang="ja-JP" altLang="en-US" dirty="0"/>
              <a:t>○</a:t>
            </a:r>
            <a:r>
              <a:rPr lang="ja-JP" altLang="en-US" dirty="0" smtClean="0"/>
              <a:t>ま</a:t>
            </a:r>
            <a:r>
              <a:rPr lang="ja-JP" altLang="en-US" dirty="0"/>
              <a:t>ちづくり連絡会による推</a:t>
            </a:r>
            <a:r>
              <a:rPr lang="ja-JP" altLang="en-US" dirty="0" smtClean="0"/>
              <a:t>進は</a:t>
            </a:r>
            <a:r>
              <a:rPr lang="ja-JP" altLang="en-US" dirty="0"/>
              <a:t>成果を上げること</a:t>
            </a:r>
            <a:r>
              <a:rPr lang="ja-JP" altLang="en-US" dirty="0" smtClean="0"/>
              <a:t>が</a:t>
            </a:r>
            <a:endParaRPr lang="en-US" altLang="ja-JP" dirty="0" smtClean="0"/>
          </a:p>
          <a:p>
            <a:pPr marL="0" indent="0">
              <a:buNone/>
            </a:pPr>
            <a:r>
              <a:rPr lang="ja-JP" altLang="en-US" dirty="0"/>
              <a:t>　</a:t>
            </a:r>
            <a:r>
              <a:rPr lang="ja-JP" altLang="en-US" dirty="0" smtClean="0"/>
              <a:t>で</a:t>
            </a:r>
            <a:r>
              <a:rPr lang="ja-JP" altLang="en-US" dirty="0"/>
              <a:t>きた</a:t>
            </a:r>
          </a:p>
          <a:p>
            <a:pPr marL="0" indent="0">
              <a:buNone/>
            </a:pPr>
            <a:r>
              <a:rPr lang="ja-JP" altLang="en-US" dirty="0" smtClean="0"/>
              <a:t>　・</a:t>
            </a:r>
            <a:r>
              <a:rPr lang="ja-JP" altLang="en-US" dirty="0"/>
              <a:t>１団体でできない事、共通する課題を解</a:t>
            </a:r>
            <a:r>
              <a:rPr lang="ja-JP" altLang="en-US" dirty="0" smtClean="0"/>
              <a:t>決で</a:t>
            </a:r>
            <a:r>
              <a:rPr lang="ja-JP" altLang="en-US" dirty="0"/>
              <a:t>きた</a:t>
            </a:r>
          </a:p>
          <a:p>
            <a:pPr marL="0" indent="0">
              <a:buNone/>
            </a:pPr>
            <a:r>
              <a:rPr lang="ja-JP" altLang="en-US" dirty="0" smtClean="0"/>
              <a:t>　・</a:t>
            </a:r>
            <a:r>
              <a:rPr lang="ja-JP" altLang="en-US" dirty="0"/>
              <a:t>区役所との連携で課題を解決でき</a:t>
            </a:r>
            <a:r>
              <a:rPr lang="ja-JP" altLang="en-US" dirty="0" smtClean="0"/>
              <a:t>た</a:t>
            </a:r>
            <a:endParaRPr lang="en-US" altLang="ja-JP" dirty="0" smtClean="0"/>
          </a:p>
          <a:p>
            <a:pPr marL="0" indent="0">
              <a:buNone/>
            </a:pPr>
            <a:r>
              <a:rPr lang="ja-JP" altLang="en-US" dirty="0"/>
              <a:t>　</a:t>
            </a:r>
            <a:r>
              <a:rPr lang="ja-JP" altLang="en-US" dirty="0" smtClean="0"/>
              <a:t>・</a:t>
            </a:r>
            <a:r>
              <a:rPr lang="ja-JP" altLang="en-US" dirty="0"/>
              <a:t>共通の課題認識を</a:t>
            </a:r>
            <a:r>
              <a:rPr lang="ja-JP" altLang="en-US" dirty="0" smtClean="0"/>
              <a:t>持ち連携が広がった</a:t>
            </a:r>
            <a:endParaRPr lang="en-US" altLang="ja-JP" dirty="0" smtClean="0"/>
          </a:p>
          <a:p>
            <a:pPr marL="0" indent="0">
              <a:buNone/>
            </a:pPr>
            <a:r>
              <a:rPr kumimoji="1" lang="ja-JP" altLang="en-US" dirty="0"/>
              <a:t>　</a:t>
            </a:r>
            <a:r>
              <a:rPr lang="ja-JP" altLang="en-US" dirty="0"/>
              <a:t>・新しい課題にも対応できた</a:t>
            </a:r>
          </a:p>
          <a:p>
            <a:pPr marL="0" indent="0">
              <a:buNone/>
            </a:pPr>
            <a:endParaRPr kumimoji="1" lang="ja-JP" altLang="en-US" dirty="0"/>
          </a:p>
        </p:txBody>
      </p:sp>
    </p:spTree>
    <p:extLst>
      <p:ext uri="{BB962C8B-B14F-4D97-AF65-F5344CB8AC3E}">
        <p14:creationId xmlns:p14="http://schemas.microsoft.com/office/powerpoint/2010/main" val="519353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547664" y="274638"/>
            <a:ext cx="6264696" cy="706090"/>
          </a:xfrm>
          <a:solidFill>
            <a:srgbClr val="92D050"/>
          </a:solidFill>
        </p:spPr>
        <p:txBody>
          <a:bodyPr>
            <a:normAutofit fontScale="90000"/>
          </a:bodyPr>
          <a:lstStyle/>
          <a:p>
            <a:r>
              <a:rPr kumimoji="1" lang="ja-JP" altLang="en-US" dirty="0" smtClean="0"/>
              <a:t>まちづくりプランの課題</a:t>
            </a:r>
            <a:endParaRPr kumimoji="1" lang="ja-JP" altLang="en-US" dirty="0"/>
          </a:p>
        </p:txBody>
      </p:sp>
      <p:sp>
        <p:nvSpPr>
          <p:cNvPr id="5" name="コンテンツ プレースホルダー 4"/>
          <p:cNvSpPr>
            <a:spLocks noGrp="1"/>
          </p:cNvSpPr>
          <p:nvPr>
            <p:ph idx="1"/>
          </p:nvPr>
        </p:nvSpPr>
        <p:spPr>
          <a:xfrm>
            <a:off x="395536" y="1340768"/>
            <a:ext cx="8496944" cy="5328592"/>
          </a:xfrm>
        </p:spPr>
        <p:txBody>
          <a:bodyPr>
            <a:normAutofit fontScale="55000" lnSpcReduction="20000"/>
          </a:bodyPr>
          <a:lstStyle/>
          <a:p>
            <a:pPr marL="0" indent="0">
              <a:buNone/>
            </a:pPr>
            <a:r>
              <a:rPr lang="ja-JP" altLang="en-US" dirty="0" smtClean="0"/>
              <a:t>①中川まちづくりプランに対する意識、</a:t>
            </a:r>
            <a:r>
              <a:rPr lang="ja-JP" altLang="en-US" dirty="0" smtClean="0">
                <a:solidFill>
                  <a:srgbClr val="FF0000"/>
                </a:solidFill>
              </a:rPr>
              <a:t>認識が住民、区役所共に不十分</a:t>
            </a:r>
            <a:endParaRPr lang="en-US" altLang="ja-JP" dirty="0" smtClean="0">
              <a:solidFill>
                <a:srgbClr val="FF0000"/>
              </a:solidFill>
            </a:endParaRPr>
          </a:p>
          <a:p>
            <a:pPr marL="0" indent="0">
              <a:buNone/>
            </a:pPr>
            <a:r>
              <a:rPr lang="ja-JP" altLang="en-US" dirty="0" smtClean="0"/>
              <a:t>②プランは地域と区役所の共通目標だが、</a:t>
            </a:r>
            <a:r>
              <a:rPr lang="ja-JP" altLang="en-US" dirty="0" smtClean="0">
                <a:solidFill>
                  <a:srgbClr val="FF0000"/>
                </a:solidFill>
              </a:rPr>
              <a:t>区役所は住民の目標として受け身</a:t>
            </a:r>
            <a:r>
              <a:rPr lang="ja-JP" altLang="en-US" dirty="0" smtClean="0"/>
              <a:t>になっている</a:t>
            </a:r>
            <a:endParaRPr lang="en-US" altLang="ja-JP" dirty="0" smtClean="0"/>
          </a:p>
          <a:p>
            <a:pPr marL="0" indent="0">
              <a:buNone/>
            </a:pPr>
            <a:r>
              <a:rPr lang="ja-JP" altLang="en-US" dirty="0" smtClean="0"/>
              <a:t>③早</a:t>
            </a:r>
            <a:r>
              <a:rPr lang="ja-JP" altLang="en-US" dirty="0"/>
              <a:t>渕川沿い道路の魅力アップ、安全化は、都筑区まちづくりプランにはあるが、</a:t>
            </a:r>
            <a:r>
              <a:rPr lang="ja-JP" altLang="en-US" dirty="0">
                <a:solidFill>
                  <a:srgbClr val="FF0000"/>
                </a:solidFill>
              </a:rPr>
              <a:t>区役所の取り組</a:t>
            </a:r>
            <a:r>
              <a:rPr lang="ja-JP" altLang="en-US" dirty="0" smtClean="0">
                <a:solidFill>
                  <a:srgbClr val="FF0000"/>
                </a:solidFill>
              </a:rPr>
              <a:t>みは</a:t>
            </a:r>
            <a:r>
              <a:rPr lang="en-US" altLang="ja-JP" dirty="0" smtClean="0">
                <a:solidFill>
                  <a:srgbClr val="FF0000"/>
                </a:solidFill>
              </a:rPr>
              <a:t>HRG</a:t>
            </a:r>
            <a:r>
              <a:rPr lang="ja-JP" altLang="en-US" dirty="0" smtClean="0">
                <a:solidFill>
                  <a:srgbClr val="FF0000"/>
                </a:solidFill>
              </a:rPr>
              <a:t>以外にない</a:t>
            </a:r>
            <a:endParaRPr lang="en-US" altLang="ja-JP" dirty="0">
              <a:solidFill>
                <a:srgbClr val="FF0000"/>
              </a:solidFill>
            </a:endParaRPr>
          </a:p>
          <a:p>
            <a:pPr marL="0" indent="0">
              <a:buNone/>
            </a:pPr>
            <a:r>
              <a:rPr lang="ja-JP" altLang="en-US" dirty="0" smtClean="0"/>
              <a:t>　</a:t>
            </a:r>
            <a:r>
              <a:rPr lang="ja-JP" altLang="en-US" sz="2900" dirty="0" smtClean="0"/>
              <a:t>（</a:t>
            </a:r>
            <a:r>
              <a:rPr lang="ja-JP" altLang="en-US" sz="2900" dirty="0"/>
              <a:t>都筑区プラン）</a:t>
            </a:r>
            <a:endParaRPr lang="en-US" altLang="ja-JP" sz="2900" dirty="0"/>
          </a:p>
          <a:p>
            <a:pPr marL="0" indent="0">
              <a:buNone/>
            </a:pPr>
            <a:r>
              <a:rPr lang="ja-JP" altLang="en-US" sz="2900" dirty="0" smtClean="0"/>
              <a:t>　　　［</a:t>
            </a:r>
            <a:r>
              <a:rPr lang="en-US" altLang="ja-JP" sz="2900" dirty="0"/>
              <a:t>1-1</a:t>
            </a:r>
            <a:r>
              <a:rPr lang="ja-JP" altLang="en-US" sz="2900" dirty="0"/>
              <a:t>］緑と水のネットワークづくり  　　　　　　　　　　　</a:t>
            </a:r>
            <a:endParaRPr lang="en-US" altLang="ja-JP" sz="2900" dirty="0"/>
          </a:p>
          <a:p>
            <a:pPr marL="0" indent="0">
              <a:buNone/>
            </a:pPr>
            <a:r>
              <a:rPr lang="ja-JP" altLang="en-US" sz="2900" dirty="0"/>
              <a:t>　</a:t>
            </a:r>
            <a:r>
              <a:rPr lang="ja-JP" altLang="en-US" sz="2900" dirty="0" smtClean="0"/>
              <a:t>　　　　・ </a:t>
            </a:r>
            <a:r>
              <a:rPr lang="ja-JP" altLang="en-US" sz="2900" dirty="0"/>
              <a:t>緑や水の歩行者・自転車ネットワークづくり</a:t>
            </a:r>
          </a:p>
          <a:p>
            <a:pPr marL="0" indent="0">
              <a:buNone/>
            </a:pPr>
            <a:r>
              <a:rPr lang="ja-JP" altLang="en-US" sz="2900" dirty="0"/>
              <a:t> </a:t>
            </a:r>
            <a:r>
              <a:rPr lang="ja-JP" altLang="en-US" sz="2900" dirty="0" smtClean="0"/>
              <a:t>　　　［</a:t>
            </a:r>
            <a:r>
              <a:rPr lang="en-US" altLang="ja-JP" sz="2900" dirty="0"/>
              <a:t>1-5</a:t>
            </a:r>
            <a:r>
              <a:rPr lang="ja-JP" altLang="en-US" sz="2900" dirty="0"/>
              <a:t>］親しみやすく生態系に配慮した水辺環境づくり</a:t>
            </a:r>
            <a:endParaRPr lang="en-US" altLang="ja-JP" sz="2900" dirty="0"/>
          </a:p>
          <a:p>
            <a:pPr marL="0" indent="0">
              <a:buNone/>
            </a:pPr>
            <a:r>
              <a:rPr lang="ja-JP" altLang="en-US" sz="2900" dirty="0" smtClean="0"/>
              <a:t>　（</a:t>
            </a:r>
            <a:r>
              <a:rPr lang="ja-JP" altLang="en-US" sz="2900" dirty="0"/>
              <a:t>中川プラン）</a:t>
            </a:r>
            <a:endParaRPr lang="en-US" altLang="ja-JP" sz="2900" dirty="0"/>
          </a:p>
          <a:p>
            <a:pPr marL="0" indent="0">
              <a:buNone/>
            </a:pPr>
            <a:r>
              <a:rPr lang="ja-JP" altLang="en-US" sz="2900" dirty="0" smtClean="0"/>
              <a:t>　　　・</a:t>
            </a:r>
            <a:r>
              <a:rPr lang="ja-JP" altLang="en-US" sz="2900" dirty="0"/>
              <a:t>素晴らしい緑と水の自然がある早渕川を散歩やサイクリングで楽しく</a:t>
            </a:r>
          </a:p>
          <a:p>
            <a:pPr marL="0" indent="0">
              <a:buNone/>
            </a:pPr>
            <a:r>
              <a:rPr lang="ja-JP" altLang="en-US" sz="2900" dirty="0" smtClean="0"/>
              <a:t>　　　・</a:t>
            </a:r>
            <a:r>
              <a:rPr lang="ja-JP" altLang="en-US" sz="2900" dirty="0"/>
              <a:t>歩行者に危険な早渕川側道を安全</a:t>
            </a:r>
            <a:r>
              <a:rPr lang="ja-JP" altLang="en-US" sz="2900" dirty="0" smtClean="0"/>
              <a:t>化</a:t>
            </a:r>
          </a:p>
          <a:p>
            <a:pPr marL="0" indent="0">
              <a:buNone/>
            </a:pPr>
            <a:r>
              <a:rPr lang="ja-JP" altLang="en-US" dirty="0" smtClean="0"/>
              <a:t>④最</a:t>
            </a:r>
            <a:r>
              <a:rPr lang="ja-JP" altLang="en-US" dirty="0"/>
              <a:t>近、区役所との</a:t>
            </a:r>
            <a:r>
              <a:rPr lang="ja-JP" altLang="en-US" dirty="0">
                <a:solidFill>
                  <a:srgbClr val="FF0000"/>
                </a:solidFill>
              </a:rPr>
              <a:t>協働は目先の問題解決にしかなっていない</a:t>
            </a:r>
            <a:endParaRPr lang="en-US" altLang="ja-JP" dirty="0">
              <a:solidFill>
                <a:srgbClr val="FF0000"/>
              </a:solidFill>
            </a:endParaRPr>
          </a:p>
          <a:p>
            <a:pPr marL="0" indent="0">
              <a:buNone/>
            </a:pPr>
            <a:r>
              <a:rPr lang="ja-JP" altLang="en-US" dirty="0"/>
              <a:t>⇒まちづくりプランが３月に決まっても、区役所の計画は既に決まってい</a:t>
            </a:r>
            <a:r>
              <a:rPr lang="ja-JP" altLang="en-US" dirty="0" smtClean="0"/>
              <a:t>る</a:t>
            </a:r>
            <a:endParaRPr lang="en-US" altLang="ja-JP" dirty="0" smtClean="0"/>
          </a:p>
          <a:p>
            <a:pPr marL="0" indent="0">
              <a:buNone/>
            </a:pPr>
            <a:r>
              <a:rPr lang="ja-JP" altLang="en-US" dirty="0" smtClean="0"/>
              <a:t>③住民側参加団体も</a:t>
            </a:r>
            <a:r>
              <a:rPr lang="ja-JP" altLang="en-US" dirty="0" smtClean="0">
                <a:solidFill>
                  <a:srgbClr val="FF0000"/>
                </a:solidFill>
              </a:rPr>
              <a:t>連絡会活動方針を</a:t>
            </a:r>
            <a:r>
              <a:rPr lang="ja-JP" altLang="en-US" dirty="0">
                <a:solidFill>
                  <a:srgbClr val="FF0000"/>
                </a:solidFill>
              </a:rPr>
              <a:t>十分</a:t>
            </a:r>
            <a:r>
              <a:rPr lang="ja-JP" altLang="en-US" dirty="0" smtClean="0">
                <a:solidFill>
                  <a:srgbClr val="FF0000"/>
                </a:solidFill>
              </a:rPr>
              <a:t>展開できていない</a:t>
            </a:r>
            <a:r>
              <a:rPr lang="ja-JP" altLang="en-US" dirty="0" smtClean="0"/>
              <a:t>⇒連絡会組織の明確化</a:t>
            </a:r>
            <a:endParaRPr lang="en-US" altLang="ja-JP" dirty="0" smtClean="0"/>
          </a:p>
          <a:p>
            <a:pPr marL="0" indent="0">
              <a:buNone/>
            </a:pPr>
            <a:r>
              <a:rPr lang="ja-JP" altLang="en-US" dirty="0"/>
              <a:t>　</a:t>
            </a:r>
            <a:r>
              <a:rPr lang="ja-JP" altLang="en-US" dirty="0" smtClean="0"/>
              <a:t>・ハウスクエア跡地問題で、横浜市、地権者、地域で協定を結ぶ場合、地域の調印者</a:t>
            </a:r>
            <a:endParaRPr lang="en-US" altLang="ja-JP" dirty="0" smtClean="0"/>
          </a:p>
          <a:p>
            <a:pPr marL="0" indent="0">
              <a:buNone/>
            </a:pPr>
            <a:r>
              <a:rPr lang="ja-JP" altLang="en-US" dirty="0"/>
              <a:t>　</a:t>
            </a:r>
            <a:r>
              <a:rPr lang="ja-JP" altLang="en-US" dirty="0" smtClean="0"/>
              <a:t>　は「まちづくり連絡会」になると思われるが、</a:t>
            </a:r>
            <a:r>
              <a:rPr lang="ja-JP" altLang="en-US" dirty="0" smtClean="0">
                <a:solidFill>
                  <a:srgbClr val="FF0000"/>
                </a:solidFill>
              </a:rPr>
              <a:t>規約もなく当事者能力に欠ける</a:t>
            </a:r>
            <a:endParaRPr lang="en-US" altLang="ja-JP" dirty="0" smtClean="0">
              <a:solidFill>
                <a:srgbClr val="FF0000"/>
              </a:solidFill>
            </a:endParaRPr>
          </a:p>
          <a:p>
            <a:pPr marL="0" indent="0">
              <a:buNone/>
            </a:pPr>
            <a:r>
              <a:rPr lang="en-US" altLang="ja-JP" dirty="0" smtClean="0"/>
              <a:t/>
            </a:r>
            <a:br>
              <a:rPr lang="en-US" altLang="ja-JP" dirty="0" smtClean="0"/>
            </a:br>
            <a:r>
              <a:rPr lang="ja-JP" altLang="en-US" dirty="0" smtClean="0"/>
              <a:t>⑥中川まちづくりプランは残り２年、２０２５年度に横浜市都市計画マスタープランが改定⇒</a:t>
            </a:r>
            <a:r>
              <a:rPr lang="ja-JP" altLang="en-US" dirty="0" smtClean="0">
                <a:solidFill>
                  <a:srgbClr val="FF0000"/>
                </a:solidFill>
              </a:rPr>
              <a:t>第２次中川まちづくりプランの検討が必要</a:t>
            </a:r>
          </a:p>
        </p:txBody>
      </p:sp>
    </p:spTree>
    <p:extLst>
      <p:ext uri="{BB962C8B-B14F-4D97-AF65-F5344CB8AC3E}">
        <p14:creationId xmlns:p14="http://schemas.microsoft.com/office/powerpoint/2010/main" val="11514345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554</Words>
  <Application>Microsoft Office PowerPoint</Application>
  <PresentationFormat>画面に合わせる (4:3)</PresentationFormat>
  <Paragraphs>63</Paragraphs>
  <Slides>4</Slides>
  <Notes>1</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中川まちづくり連絡会</vt:lpstr>
      <vt:lpstr>PowerPoint プレゼンテーション</vt:lpstr>
      <vt:lpstr>まちづくりプランの成果</vt:lpstr>
      <vt:lpstr>まちづくりプランの課題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まちづくりプランの成果</dc:title>
  <dc:creator>hsasts2@outlook.com</dc:creator>
  <cp:lastModifiedBy>T</cp:lastModifiedBy>
  <cp:revision>34</cp:revision>
  <dcterms:created xsi:type="dcterms:W3CDTF">2025-02-18T06:49:11Z</dcterms:created>
  <dcterms:modified xsi:type="dcterms:W3CDTF">2025-05-09T23:45:15Z</dcterms:modified>
</cp:coreProperties>
</file>