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 id="2147483927" r:id="rId2"/>
  </p:sldMasterIdLst>
  <p:sldIdLst>
    <p:sldId id="342" r:id="rId3"/>
    <p:sldId id="385" r:id="rId4"/>
    <p:sldId id="256" r:id="rId5"/>
    <p:sldId id="259" r:id="rId6"/>
    <p:sldId id="261" r:id="rId7"/>
    <p:sldId id="386" r:id="rId8"/>
  </p:sldIdLst>
  <p:sldSz cx="12192000" cy="6858000"/>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869FCE-9A9F-45B3-965E-B66419766913}" v="1" dt="2025-03-01T03:13:39.8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96" d="100"/>
          <a:sy n="96" d="100"/>
        </p:scale>
        <p:origin x="-19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芳弘 大和田" userId="e1ef429a912eef22" providerId="LiveId" clId="{2D869FCE-9A9F-45B3-965E-B66419766913}"/>
    <pc:docChg chg="addSld delSld modSld">
      <pc:chgData name="芳弘 大和田" userId="e1ef429a912eef22" providerId="LiveId" clId="{2D869FCE-9A9F-45B3-965E-B66419766913}" dt="2025-03-01T03:30:07.602" v="446" actId="20577"/>
      <pc:docMkLst>
        <pc:docMk/>
      </pc:docMkLst>
      <pc:sldChg chg="del">
        <pc:chgData name="芳弘 大和田" userId="e1ef429a912eef22" providerId="LiveId" clId="{2D869FCE-9A9F-45B3-965E-B66419766913}" dt="2025-03-01T03:13:44.215" v="0" actId="2696"/>
        <pc:sldMkLst>
          <pc:docMk/>
          <pc:sldMk cId="191561750" sldId="384"/>
        </pc:sldMkLst>
      </pc:sldChg>
      <pc:sldChg chg="modSp new mod">
        <pc:chgData name="芳弘 大和田" userId="e1ef429a912eef22" providerId="LiveId" clId="{2D869FCE-9A9F-45B3-965E-B66419766913}" dt="2025-03-01T03:30:07.602" v="446" actId="20577"/>
        <pc:sldMkLst>
          <pc:docMk/>
          <pc:sldMk cId="1336509135" sldId="386"/>
        </pc:sldMkLst>
        <pc:spChg chg="mod">
          <ac:chgData name="芳弘 大和田" userId="e1ef429a912eef22" providerId="LiveId" clId="{2D869FCE-9A9F-45B3-965E-B66419766913}" dt="2025-03-01T03:28:04.990" v="351" actId="20577"/>
          <ac:spMkLst>
            <pc:docMk/>
            <pc:sldMk cId="1336509135" sldId="386"/>
            <ac:spMk id="2" creationId="{C0940D41-33D9-0CE5-7A83-3032DC5A506D}"/>
          </ac:spMkLst>
        </pc:spChg>
        <pc:spChg chg="mod">
          <ac:chgData name="芳弘 大和田" userId="e1ef429a912eef22" providerId="LiveId" clId="{2D869FCE-9A9F-45B3-965E-B66419766913}" dt="2025-03-01T03:30:07.602" v="446" actId="20577"/>
          <ac:spMkLst>
            <pc:docMk/>
            <pc:sldMk cId="1336509135" sldId="386"/>
            <ac:spMk id="3" creationId="{AB17336C-504F-6E03-430B-5B5CD917C71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3875613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234996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639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225599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1835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3664538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2730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584917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3CA6A9-73B7-41C5-B4F8-BD5BF1735C63}" type="datetime1">
              <a:rPr kumimoji="1" lang="ja-JP" altLang="en-US" smtClean="0"/>
              <a:t>2025/5/7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723010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EA5E15-7B39-4C55-BBEC-6654D0EA0E47}" type="datetime1">
              <a:rPr kumimoji="1" lang="ja-JP" altLang="en-US" smtClean="0"/>
              <a:t>2025/5/7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75551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7301759-0D58-4D5B-A0C5-5705E70A2CF2}" type="datetime1">
              <a:rPr kumimoji="1" lang="ja-JP" altLang="en-US" smtClean="0"/>
              <a:t>2025/5/7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11706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92200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3903A2E-8E0F-4603-9B37-998025ABF54A}" type="datetime1">
              <a:rPr kumimoji="1" lang="ja-JP" altLang="en-US" smtClean="0"/>
              <a:t>2025/5/7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1490745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E8562B7-FB77-4E10-8885-7B91394DB3A3}" type="datetime1">
              <a:rPr kumimoji="1" lang="ja-JP" altLang="en-US" smtClean="0"/>
              <a:t>2025/5/7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326405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F700648-1C72-4F74-9895-5486B2CEFD79}" type="datetime1">
              <a:rPr kumimoji="1" lang="ja-JP" altLang="en-US" smtClean="0"/>
              <a:t>2025/5/7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1531330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802C179-E90D-41B6-8CB1-5BA8E62EE276}" type="datetime1">
              <a:rPr kumimoji="1" lang="ja-JP" altLang="en-US" smtClean="0"/>
              <a:t>2025/5/7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1377214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052B46-E32D-45C4-91BA-91E7CE960629}" type="datetime1">
              <a:rPr kumimoji="1" lang="ja-JP" altLang="en-US" smtClean="0"/>
              <a:t>2025/5/7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889062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8078E2-F67D-44A1-87AC-620DD82D04D0}" type="datetime1">
              <a:rPr kumimoji="1" lang="ja-JP" altLang="en-US" smtClean="0"/>
              <a:t>2025/5/7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3256702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5ABB6E9-CF10-4A1C-B4C3-1ADF30EF9B61}" type="datetime1">
              <a:rPr kumimoji="1" lang="ja-JP" altLang="en-US" smtClean="0"/>
              <a:t>2025/5/7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1770227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2DC36D-73D8-47B2-B0A1-5A2580464704}" type="datetime1">
              <a:rPr kumimoji="1" lang="ja-JP" altLang="en-US" smtClean="0"/>
              <a:t>2025/5/7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195841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63413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382757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378385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207762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26799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172287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CEA988-A0EC-45BB-9A54-977C4A6C746D}" type="datetimeFigureOut">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80760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CEA988-A0EC-45BB-9A54-977C4A6C746D}" type="datetimeFigureOut">
              <a:rPr kumimoji="1" lang="ja-JP" altLang="en-US" smtClean="0"/>
              <a:t>2025/5/7</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2E4F88-7EA7-4399-AEFF-C7F312DAE941}" type="slidenum">
              <a:rPr kumimoji="1" lang="ja-JP" altLang="en-US" smtClean="0"/>
              <a:t>‹#›</a:t>
            </a:fld>
            <a:endParaRPr kumimoji="1" lang="ja-JP" altLang="en-US"/>
          </a:p>
        </p:txBody>
      </p:sp>
    </p:spTree>
    <p:extLst>
      <p:ext uri="{BB962C8B-B14F-4D97-AF65-F5344CB8AC3E}">
        <p14:creationId xmlns:p14="http://schemas.microsoft.com/office/powerpoint/2010/main" val="1225263446"/>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A96E3-46A1-4B1C-9E1E-412F05CAA89A}" type="datetime1">
              <a:rPr kumimoji="1" lang="ja-JP" altLang="en-US" smtClean="0"/>
              <a:t>2025/5/7</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B5D7F-0802-4974-A8B3-7CF493351B3D}" type="slidenum">
              <a:rPr kumimoji="1" lang="ja-JP" altLang="en-US" smtClean="0"/>
              <a:t>‹#›</a:t>
            </a:fld>
            <a:endParaRPr kumimoji="1" lang="ja-JP" altLang="en-US"/>
          </a:p>
        </p:txBody>
      </p:sp>
    </p:spTree>
    <p:extLst>
      <p:ext uri="{BB962C8B-B14F-4D97-AF65-F5344CB8AC3E}">
        <p14:creationId xmlns:p14="http://schemas.microsoft.com/office/powerpoint/2010/main" val="1308841032"/>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11624" y="274638"/>
            <a:ext cx="6984776" cy="994122"/>
          </a:xfrm>
          <a:solidFill>
            <a:srgbClr val="00B0F0"/>
          </a:solidFill>
        </p:spPr>
        <p:txBody>
          <a:bodyPr>
            <a:normAutofit/>
          </a:bodyPr>
          <a:lstStyle/>
          <a:p>
            <a:r>
              <a:rPr lang="en-US" altLang="ja-JP" dirty="0"/>
              <a:t>2.</a:t>
            </a:r>
            <a:r>
              <a:rPr lang="ja-JP" altLang="en-US" dirty="0"/>
              <a:t>早渕川の魅力アップ（</a:t>
            </a:r>
            <a:r>
              <a:rPr lang="en-US" altLang="ja-JP" dirty="0"/>
              <a:t>2</a:t>
            </a:r>
            <a:r>
              <a:rPr lang="ja-JP" altLang="en-US" dirty="0"/>
              <a:t>）</a:t>
            </a:r>
            <a:endParaRPr kumimoji="1" lang="ja-JP" altLang="en-US" dirty="0"/>
          </a:p>
        </p:txBody>
      </p:sp>
      <p:sp>
        <p:nvSpPr>
          <p:cNvPr id="3" name="コンテンツ プレースホルダー 2"/>
          <p:cNvSpPr>
            <a:spLocks noGrp="1"/>
          </p:cNvSpPr>
          <p:nvPr>
            <p:ph idx="1"/>
          </p:nvPr>
        </p:nvSpPr>
        <p:spPr>
          <a:xfrm>
            <a:off x="1981200" y="1412776"/>
            <a:ext cx="8229600" cy="5184576"/>
          </a:xfrm>
        </p:spPr>
        <p:txBody>
          <a:bodyPr>
            <a:noAutofit/>
          </a:bodyPr>
          <a:lstStyle/>
          <a:p>
            <a:pPr marL="0" indent="0" algn="ctr">
              <a:buNone/>
            </a:pPr>
            <a:r>
              <a:rPr lang="ja-JP" altLang="en-US" dirty="0">
                <a:latin typeface="+mj-ea"/>
                <a:ea typeface="+mj-ea"/>
              </a:rPr>
              <a:t>早渕川河川管理道路の安全化</a:t>
            </a:r>
          </a:p>
          <a:p>
            <a:pPr marL="0" indent="0">
              <a:buNone/>
            </a:pPr>
            <a:r>
              <a:rPr lang="ja-JP" altLang="en-US" sz="2400" dirty="0">
                <a:latin typeface="+mj-ea"/>
                <a:ea typeface="+mj-ea"/>
              </a:rPr>
              <a:t>（</a:t>
            </a:r>
            <a:r>
              <a:rPr lang="en-US" altLang="ja-JP" sz="2400" dirty="0">
                <a:latin typeface="+mj-ea"/>
                <a:ea typeface="+mj-ea"/>
              </a:rPr>
              <a:t>2021</a:t>
            </a:r>
            <a:r>
              <a:rPr lang="ja-JP" altLang="en-US" sz="2400" dirty="0">
                <a:latin typeface="+mj-ea"/>
                <a:ea typeface="+mj-ea"/>
              </a:rPr>
              <a:t>年に分かった事）</a:t>
            </a:r>
            <a:endParaRPr lang="en-US" altLang="ja-JP" sz="2400" dirty="0">
              <a:latin typeface="+mj-ea"/>
              <a:ea typeface="+mj-ea"/>
            </a:endParaRPr>
          </a:p>
          <a:p>
            <a:pPr marL="0" indent="0">
              <a:buNone/>
            </a:pPr>
            <a:r>
              <a:rPr lang="ja-JP" altLang="en-US" sz="2400" dirty="0">
                <a:latin typeface="+mj-ea"/>
                <a:ea typeface="+mj-ea"/>
              </a:rPr>
              <a:t>・通過する車が増え、人、自転車と交錯し危険な状態</a:t>
            </a:r>
            <a:endParaRPr lang="en-US" altLang="ja-JP" sz="2400" dirty="0">
              <a:latin typeface="+mj-ea"/>
              <a:ea typeface="+mj-ea"/>
            </a:endParaRPr>
          </a:p>
          <a:p>
            <a:pPr marL="0" indent="0">
              <a:buNone/>
            </a:pPr>
            <a:r>
              <a:rPr lang="ja-JP" altLang="en-US" sz="2400" dirty="0">
                <a:latin typeface="+mj-ea"/>
                <a:ea typeface="+mj-ea"/>
              </a:rPr>
              <a:t>・車通行を止めた場合は、狭い迂回路の通行量が増え、危険</a:t>
            </a:r>
            <a:endParaRPr lang="en-US" altLang="ja-JP" sz="2400" dirty="0">
              <a:latin typeface="+mj-ea"/>
              <a:ea typeface="+mj-ea"/>
            </a:endParaRPr>
          </a:p>
          <a:p>
            <a:pPr marL="0" indent="0">
              <a:buNone/>
            </a:pPr>
            <a:r>
              <a:rPr lang="ja-JP" altLang="en-US" sz="2400" dirty="0">
                <a:latin typeface="+mj-ea"/>
                <a:ea typeface="+mj-ea"/>
              </a:rPr>
              <a:t>・管理者の</a:t>
            </a:r>
            <a:r>
              <a:rPr lang="ja-JP" altLang="en-US" sz="2400" dirty="0">
                <a:solidFill>
                  <a:srgbClr val="FF0000"/>
                </a:solidFill>
                <a:latin typeface="+mj-ea"/>
                <a:ea typeface="+mj-ea"/>
              </a:rPr>
              <a:t>神奈川県横浜川崎</a:t>
            </a:r>
            <a:r>
              <a:rPr lang="ja-JP" altLang="en-US" sz="2400" dirty="0">
                <a:latin typeface="+mj-ea"/>
                <a:ea typeface="+mj-ea"/>
              </a:rPr>
              <a:t>治水事務所は、明確な必要性が　　 </a:t>
            </a:r>
            <a:endParaRPr lang="en-US" altLang="ja-JP" sz="2400" dirty="0">
              <a:latin typeface="+mj-ea"/>
              <a:ea typeface="+mj-ea"/>
            </a:endParaRPr>
          </a:p>
          <a:p>
            <a:pPr marL="0" indent="0">
              <a:buNone/>
            </a:pPr>
            <a:r>
              <a:rPr lang="ja-JP" altLang="en-US" sz="2400" dirty="0">
                <a:latin typeface="+mj-ea"/>
                <a:ea typeface="+mj-ea"/>
              </a:rPr>
              <a:t>　あれば対応</a:t>
            </a:r>
            <a:endParaRPr lang="en-US" altLang="ja-JP" sz="2400" dirty="0">
              <a:latin typeface="+mj-ea"/>
              <a:ea typeface="+mj-ea"/>
            </a:endParaRPr>
          </a:p>
          <a:p>
            <a:pPr marL="0" indent="0">
              <a:buNone/>
            </a:pPr>
            <a:endParaRPr lang="en-US" altLang="ja-JP" sz="2400" dirty="0">
              <a:latin typeface="+mj-ea"/>
              <a:ea typeface="+mj-ea"/>
            </a:endParaRPr>
          </a:p>
          <a:p>
            <a:pPr marL="0" indent="0">
              <a:buNone/>
            </a:pPr>
            <a:r>
              <a:rPr lang="en-US" altLang="ja-JP" sz="2400" dirty="0">
                <a:latin typeface="+mj-ea"/>
                <a:ea typeface="+mj-ea"/>
              </a:rPr>
              <a:t>(</a:t>
            </a:r>
            <a:r>
              <a:rPr lang="ja-JP" altLang="en-US" sz="2400" dirty="0">
                <a:latin typeface="+mj-ea"/>
                <a:ea typeface="+mj-ea"/>
              </a:rPr>
              <a:t>活動目標）</a:t>
            </a:r>
            <a:endParaRPr lang="en-US" altLang="ja-JP" sz="2400" dirty="0">
              <a:latin typeface="+mj-ea"/>
              <a:ea typeface="+mj-ea"/>
            </a:endParaRPr>
          </a:p>
          <a:p>
            <a:pPr marL="0" indent="0">
              <a:buNone/>
            </a:pPr>
            <a:r>
              <a:rPr lang="ja-JP" altLang="en-US" sz="2400" dirty="0">
                <a:latin typeface="+mj-ea"/>
                <a:ea typeface="+mj-ea"/>
              </a:rPr>
              <a:t>・交通安全と地域まちづくりの観点</a:t>
            </a:r>
          </a:p>
          <a:p>
            <a:pPr marL="0" indent="0">
              <a:buNone/>
            </a:pPr>
            <a:r>
              <a:rPr lang="ja-JP" altLang="en-US" sz="2400" dirty="0">
                <a:latin typeface="+mj-ea"/>
                <a:ea typeface="+mj-ea"/>
              </a:rPr>
              <a:t>・関係者による検討会実施</a:t>
            </a:r>
            <a:endParaRPr lang="en-US" altLang="ja-JP" sz="2400" dirty="0">
              <a:latin typeface="+mj-ea"/>
              <a:ea typeface="+mj-ea"/>
            </a:endParaRPr>
          </a:p>
          <a:p>
            <a:pPr marL="0" indent="0">
              <a:buNone/>
            </a:pPr>
            <a:endParaRPr lang="en-US" altLang="ja-JP" sz="2400" dirty="0">
              <a:solidFill>
                <a:srgbClr val="FF0000"/>
              </a:solidFill>
              <a:latin typeface="+mj-ea"/>
              <a:ea typeface="+mj-ea"/>
            </a:endParaRPr>
          </a:p>
          <a:p>
            <a:pPr marL="0" indent="0">
              <a:buNone/>
            </a:pPr>
            <a:endParaRPr lang="ja-JP" altLang="en-US" sz="2400" dirty="0">
              <a:latin typeface="+mj-ea"/>
              <a:ea typeface="+mj-ea"/>
            </a:endParaRPr>
          </a:p>
        </p:txBody>
      </p:sp>
      <p:pic>
        <p:nvPicPr>
          <p:cNvPr id="5" name="図 4">
            <a:extLst>
              <a:ext uri="{FF2B5EF4-FFF2-40B4-BE49-F238E27FC236}">
                <a16:creationId xmlns:a16="http://schemas.microsoft.com/office/drawing/2014/main" xmlns="" id="{1BA7F003-2F9C-DB5B-2958-09C14C7E5FD8}"/>
              </a:ext>
            </a:extLst>
          </p:cNvPr>
          <p:cNvPicPr>
            <a:picLocks noChangeAspect="1"/>
          </p:cNvPicPr>
          <p:nvPr/>
        </p:nvPicPr>
        <p:blipFill>
          <a:blip r:embed="rId2"/>
          <a:stretch>
            <a:fillRect/>
          </a:stretch>
        </p:blipFill>
        <p:spPr>
          <a:xfrm>
            <a:off x="7060010" y="3883742"/>
            <a:ext cx="3912789" cy="2699620"/>
          </a:xfrm>
          <a:prstGeom prst="rect">
            <a:avLst/>
          </a:prstGeom>
        </p:spPr>
      </p:pic>
    </p:spTree>
    <p:extLst>
      <p:ext uri="{BB962C8B-B14F-4D97-AF65-F5344CB8AC3E}">
        <p14:creationId xmlns:p14="http://schemas.microsoft.com/office/powerpoint/2010/main" val="51721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B0F0"/>
          </a:solidFill>
        </p:spPr>
        <p:txBody>
          <a:bodyPr>
            <a:normAutofit/>
          </a:bodyPr>
          <a:lstStyle/>
          <a:p>
            <a:r>
              <a:rPr lang="ja-JP" altLang="en-US" dirty="0"/>
              <a:t>早渕川・老馬谷ガーデン</a:t>
            </a:r>
            <a:endParaRPr kumimoji="1" lang="ja-JP" altLang="en-US" dirty="0"/>
          </a:p>
        </p:txBody>
      </p:sp>
      <p:sp>
        <p:nvSpPr>
          <p:cNvPr id="3" name="テキスト プレースホルダー 2">
            <a:extLst>
              <a:ext uri="{FF2B5EF4-FFF2-40B4-BE49-F238E27FC236}">
                <a16:creationId xmlns:a16="http://schemas.microsoft.com/office/drawing/2014/main" xmlns="" id="{2BF1E825-944B-B9F0-68B0-7DD188DF29C5}"/>
              </a:ext>
            </a:extLst>
          </p:cNvPr>
          <p:cNvSpPr>
            <a:spLocks noGrp="1"/>
          </p:cNvSpPr>
          <p:nvPr>
            <p:ph type="body" idx="1"/>
          </p:nvPr>
        </p:nvSpPr>
        <p:spPr/>
        <p:txBody>
          <a:bodyPr>
            <a:normAutofit fontScale="97500"/>
          </a:bodyPr>
          <a:lstStyle/>
          <a:p>
            <a:endParaRPr lang="ja-JP" altLang="en-US" dirty="0"/>
          </a:p>
        </p:txBody>
      </p:sp>
      <p:pic>
        <p:nvPicPr>
          <p:cNvPr id="5122" name="Picture 2" descr="C:\Users\SHIOIRI\Desktop\第4回まちづくり連絡会\危険な道２.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42719" y="1535114"/>
            <a:ext cx="5386388" cy="4499396"/>
          </a:xfrm>
          <a:prstGeom prst="rect">
            <a:avLst/>
          </a:prstGeom>
          <a:noFill/>
          <a:extLst>
            <a:ext uri="{909E8E84-426E-40DD-AFC4-6F175D3DCCD1}">
              <a14:hiddenFill xmlns:a14="http://schemas.microsoft.com/office/drawing/2010/main">
                <a:solidFill>
                  <a:srgbClr val="FFFFFF"/>
                </a:solidFill>
              </a14:hiddenFill>
            </a:ext>
          </a:extLst>
        </p:spPr>
      </p:pic>
      <p:pic>
        <p:nvPicPr>
          <p:cNvPr id="7" name="コンテンツ プレースホルダー 6">
            <a:extLst>
              <a:ext uri="{FF2B5EF4-FFF2-40B4-BE49-F238E27FC236}">
                <a16:creationId xmlns:a16="http://schemas.microsoft.com/office/drawing/2014/main" xmlns="" id="{389F7B34-00D8-9CC8-A5A3-97B269488989}"/>
              </a:ext>
            </a:extLst>
          </p:cNvPr>
          <p:cNvPicPr>
            <a:picLocks noGrp="1" noChangeAspect="1"/>
          </p:cNvPicPr>
          <p:nvPr>
            <p:ph sz="quarter" idx="4"/>
          </p:nvPr>
        </p:nvPicPr>
        <p:blipFill>
          <a:blip r:embed="rId3"/>
          <a:stretch>
            <a:fillRect/>
          </a:stretch>
        </p:blipFill>
        <p:spPr>
          <a:xfrm>
            <a:off x="6258016" y="2174875"/>
            <a:ext cx="5259205" cy="3951288"/>
          </a:xfrm>
          <a:prstGeom prst="rect">
            <a:avLst/>
          </a:prstGeom>
        </p:spPr>
      </p:pic>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B5D7F-0802-4974-A8B3-7CF493351B3D}" type="slidenum">
              <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タイトル 1">
            <a:extLst>
              <a:ext uri="{FF2B5EF4-FFF2-40B4-BE49-F238E27FC236}">
                <a16:creationId xmlns:a16="http://schemas.microsoft.com/office/drawing/2014/main" xmlns="" id="{45284181-73B7-5E94-98B5-DB22DB8E6C78}"/>
              </a:ext>
            </a:extLst>
          </p:cNvPr>
          <p:cNvSpPr>
            <a:spLocks noGrp="1"/>
          </p:cNvSpPr>
          <p:nvPr>
            <p:ph type="body" sz="quarter" idx="3"/>
          </p:nvPr>
        </p:nvSpPr>
        <p:spPr>
          <a:xfrm>
            <a:off x="6192838" y="1535113"/>
            <a:ext cx="5389562" cy="639762"/>
          </a:xfrm>
          <a:solidFill>
            <a:srgbClr val="00B0F0"/>
          </a:solidFill>
        </p:spPr>
        <p:txBody>
          <a:bodyPr>
            <a:normAutofit fontScale="97500"/>
          </a:bodyPr>
          <a:lstStyle/>
          <a:p>
            <a:pPr algn="ctr"/>
            <a:r>
              <a:rPr lang="ja-JP" altLang="en-US" sz="3200" dirty="0"/>
              <a:t>早渕川の危険な道</a:t>
            </a:r>
            <a:endParaRPr kumimoji="1" lang="ja-JP" altLang="en-US" sz="3200" dirty="0"/>
          </a:p>
        </p:txBody>
      </p:sp>
      <p:sp>
        <p:nvSpPr>
          <p:cNvPr id="9" name="楕円 8">
            <a:extLst>
              <a:ext uri="{FF2B5EF4-FFF2-40B4-BE49-F238E27FC236}">
                <a16:creationId xmlns:a16="http://schemas.microsoft.com/office/drawing/2014/main" xmlns="" id="{C8B4C051-645D-45F8-D269-C6A3EB8B307D}"/>
              </a:ext>
            </a:extLst>
          </p:cNvPr>
          <p:cNvSpPr/>
          <p:nvPr/>
        </p:nvSpPr>
        <p:spPr>
          <a:xfrm>
            <a:off x="848943" y="3508310"/>
            <a:ext cx="989045" cy="2526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フリーフォーム: 図形 5">
            <a:extLst>
              <a:ext uri="{FF2B5EF4-FFF2-40B4-BE49-F238E27FC236}">
                <a16:creationId xmlns:a16="http://schemas.microsoft.com/office/drawing/2014/main" xmlns="" id="{13BF6DF9-B366-563C-6D3E-8107A8FF4778}"/>
              </a:ext>
            </a:extLst>
          </p:cNvPr>
          <p:cNvSpPr/>
          <p:nvPr/>
        </p:nvSpPr>
        <p:spPr>
          <a:xfrm>
            <a:off x="1508021" y="1623527"/>
            <a:ext cx="1981628" cy="2155463"/>
          </a:xfrm>
          <a:custGeom>
            <a:avLst/>
            <a:gdLst>
              <a:gd name="connsiteX0" fmla="*/ 1981628 w 1981628"/>
              <a:gd name="connsiteY0" fmla="*/ 0 h 2155463"/>
              <a:gd name="connsiteX1" fmla="*/ 759318 w 1981628"/>
              <a:gd name="connsiteY1" fmla="*/ 1940767 h 2155463"/>
              <a:gd name="connsiteX2" fmla="*/ 134167 w 1981628"/>
              <a:gd name="connsiteY2" fmla="*/ 2108718 h 2155463"/>
              <a:gd name="connsiteX3" fmla="*/ 12869 w 1981628"/>
              <a:gd name="connsiteY3" fmla="*/ 1959428 h 2155463"/>
              <a:gd name="connsiteX4" fmla="*/ 3538 w 1981628"/>
              <a:gd name="connsiteY4" fmla="*/ 1912775 h 2155463"/>
              <a:gd name="connsiteX5" fmla="*/ 3538 w 1981628"/>
              <a:gd name="connsiteY5" fmla="*/ 1912775 h 215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628" h="2155463">
                <a:moveTo>
                  <a:pt x="1981628" y="0"/>
                </a:moveTo>
                <a:cubicBezTo>
                  <a:pt x="1524428" y="794657"/>
                  <a:pt x="1067228" y="1589314"/>
                  <a:pt x="759318" y="1940767"/>
                </a:cubicBezTo>
                <a:cubicBezTo>
                  <a:pt x="451408" y="2292220"/>
                  <a:pt x="258575" y="2105608"/>
                  <a:pt x="134167" y="2108718"/>
                </a:cubicBezTo>
                <a:cubicBezTo>
                  <a:pt x="9759" y="2111828"/>
                  <a:pt x="34640" y="1992085"/>
                  <a:pt x="12869" y="1959428"/>
                </a:cubicBezTo>
                <a:cubicBezTo>
                  <a:pt x="-8902" y="1926771"/>
                  <a:pt x="3538" y="1912775"/>
                  <a:pt x="3538" y="1912775"/>
                </a:cubicBezTo>
                <a:lnTo>
                  <a:pt x="3538" y="1912775"/>
                </a:lnTo>
              </a:path>
            </a:pathLst>
          </a:cu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四角形: 角を丸くする 9">
            <a:extLst>
              <a:ext uri="{FF2B5EF4-FFF2-40B4-BE49-F238E27FC236}">
                <a16:creationId xmlns:a16="http://schemas.microsoft.com/office/drawing/2014/main" xmlns="" id="{C13820AB-73A3-5C50-D870-32FE6780F3E0}"/>
              </a:ext>
            </a:extLst>
          </p:cNvPr>
          <p:cNvSpPr/>
          <p:nvPr/>
        </p:nvSpPr>
        <p:spPr>
          <a:xfrm>
            <a:off x="934065" y="1853227"/>
            <a:ext cx="1259447" cy="6933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青葉区</a:t>
            </a:r>
          </a:p>
        </p:txBody>
      </p:sp>
      <p:sp>
        <p:nvSpPr>
          <p:cNvPr id="11" name="四角形: 角を丸くする 10">
            <a:extLst>
              <a:ext uri="{FF2B5EF4-FFF2-40B4-BE49-F238E27FC236}">
                <a16:creationId xmlns:a16="http://schemas.microsoft.com/office/drawing/2014/main" xmlns="" id="{2F339E86-3B5D-F1D5-BFE3-A6AAAB827A65}"/>
              </a:ext>
            </a:extLst>
          </p:cNvPr>
          <p:cNvSpPr/>
          <p:nvPr/>
        </p:nvSpPr>
        <p:spPr>
          <a:xfrm>
            <a:off x="3126658" y="3136490"/>
            <a:ext cx="1406013" cy="6397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都筑区</a:t>
            </a:r>
          </a:p>
        </p:txBody>
      </p:sp>
    </p:spTree>
    <p:extLst>
      <p:ext uri="{BB962C8B-B14F-4D97-AF65-F5344CB8AC3E}">
        <p14:creationId xmlns:p14="http://schemas.microsoft.com/office/powerpoint/2010/main" val="230068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9EC0B17D-DB51-47D3-B616-3C6B21490C08}"/>
              </a:ext>
            </a:extLst>
          </p:cNvPr>
          <p:cNvSpPr>
            <a:spLocks noGrp="1"/>
          </p:cNvSpPr>
          <p:nvPr>
            <p:ph type="title"/>
          </p:nvPr>
        </p:nvSpPr>
        <p:spPr/>
        <p:txBody>
          <a:bodyPr>
            <a:normAutofit/>
          </a:bodyPr>
          <a:lstStyle/>
          <a:p>
            <a:pPr algn="ctr"/>
            <a:r>
              <a:rPr lang="ja-JP" altLang="en-US" dirty="0">
                <a:solidFill>
                  <a:schemeClr val="tx1"/>
                </a:solidFill>
              </a:rPr>
              <a:t>早渕川河川管理道路の対応について</a:t>
            </a:r>
            <a:r>
              <a:rPr lang="en-US" altLang="ja-JP" dirty="0">
                <a:solidFill>
                  <a:schemeClr val="tx1"/>
                </a:solidFill>
              </a:rPr>
              <a:t/>
            </a:r>
            <a:br>
              <a:rPr lang="en-US" altLang="ja-JP" dirty="0">
                <a:solidFill>
                  <a:schemeClr val="tx1"/>
                </a:solidFill>
              </a:rPr>
            </a:br>
            <a:r>
              <a:rPr lang="en-US" altLang="ja-JP" dirty="0">
                <a:solidFill>
                  <a:schemeClr val="tx1"/>
                </a:solidFill>
              </a:rPr>
              <a:t>2021.11</a:t>
            </a:r>
            <a:r>
              <a:rPr lang="ja-JP" altLang="en-US" dirty="0">
                <a:solidFill>
                  <a:schemeClr val="tx1"/>
                </a:solidFill>
              </a:rPr>
              <a:t>⇒</a:t>
            </a:r>
            <a:r>
              <a:rPr lang="en-US" altLang="ja-JP" dirty="0">
                <a:solidFill>
                  <a:schemeClr val="tx1"/>
                </a:solidFill>
              </a:rPr>
              <a:t>2024.10</a:t>
            </a:r>
            <a:r>
              <a:rPr lang="ja-JP" altLang="en-US" dirty="0">
                <a:solidFill>
                  <a:schemeClr val="tx1"/>
                </a:solidFill>
              </a:rPr>
              <a:t>⇒</a:t>
            </a:r>
            <a:r>
              <a:rPr lang="en-US" altLang="ja-JP" dirty="0">
                <a:solidFill>
                  <a:schemeClr val="tx1"/>
                </a:solidFill>
              </a:rPr>
              <a:t>2025.01</a:t>
            </a:r>
            <a:endParaRPr lang="ja-JP" altLang="en-US" dirty="0">
              <a:solidFill>
                <a:schemeClr val="tx1"/>
              </a:solidFill>
            </a:endParaRPr>
          </a:p>
        </p:txBody>
      </p:sp>
      <p:sp>
        <p:nvSpPr>
          <p:cNvPr id="5" name="コンテンツ プレースホルダー 4">
            <a:extLst>
              <a:ext uri="{FF2B5EF4-FFF2-40B4-BE49-F238E27FC236}">
                <a16:creationId xmlns:a16="http://schemas.microsoft.com/office/drawing/2014/main" xmlns="" id="{0F33DD9D-6DEC-4C57-801B-392F0C53D4A9}"/>
              </a:ext>
            </a:extLst>
          </p:cNvPr>
          <p:cNvSpPr>
            <a:spLocks noGrp="1"/>
          </p:cNvSpPr>
          <p:nvPr>
            <p:ph idx="1"/>
          </p:nvPr>
        </p:nvSpPr>
        <p:spPr>
          <a:xfrm>
            <a:off x="1274493" y="2779389"/>
            <a:ext cx="8596668" cy="3880773"/>
          </a:xfrm>
        </p:spPr>
        <p:txBody>
          <a:bodyPr>
            <a:normAutofit/>
          </a:bodyPr>
          <a:lstStyle/>
          <a:p>
            <a:pPr marL="0" indent="0">
              <a:buNone/>
            </a:pPr>
            <a:endParaRPr lang="ja-JP" altLang="en-US" dirty="0"/>
          </a:p>
          <a:p>
            <a:r>
              <a:rPr lang="ja-JP" altLang="en-US" dirty="0"/>
              <a:t>車両二方向通行だが道路幅が狭く、車・人・自転車が交錯し危険な状態</a:t>
            </a:r>
          </a:p>
          <a:p>
            <a:r>
              <a:rPr lang="ja-JP" altLang="en-US" dirty="0"/>
              <a:t>青葉区側の通学路になっている。</a:t>
            </a:r>
          </a:p>
          <a:p>
            <a:r>
              <a:rPr lang="ja-JP" altLang="en-US" dirty="0" smtClean="0"/>
              <a:t>通</a:t>
            </a:r>
            <a:r>
              <a:rPr lang="ja-JP" altLang="en-US" dirty="0"/>
              <a:t>り抜け道路</a:t>
            </a:r>
            <a:endParaRPr lang="en-US" altLang="ja-JP" dirty="0"/>
          </a:p>
          <a:p>
            <a:r>
              <a:rPr lang="ja-JP" altLang="en-US" dirty="0"/>
              <a:t>早渕川沿い及び周辺の歩行者専用道路・隣接の緑地・緑道等と分断されて周辺環境・街の付加価値低下に繋がっている。</a:t>
            </a:r>
            <a:endParaRPr lang="en-US" altLang="ja-JP" dirty="0"/>
          </a:p>
          <a:p>
            <a:endParaRPr lang="ja-JP" altLang="en-US" dirty="0"/>
          </a:p>
          <a:p>
            <a:endParaRPr lang="ja-JP" altLang="en-US" dirty="0"/>
          </a:p>
        </p:txBody>
      </p:sp>
      <p:sp>
        <p:nvSpPr>
          <p:cNvPr id="6" name="テキスト プレースホルダー 5">
            <a:extLst>
              <a:ext uri="{FF2B5EF4-FFF2-40B4-BE49-F238E27FC236}">
                <a16:creationId xmlns:a16="http://schemas.microsoft.com/office/drawing/2014/main" xmlns="" id="{FF83D541-52F7-43B0-BDE2-91B28C2F20EF}"/>
              </a:ext>
            </a:extLst>
          </p:cNvPr>
          <p:cNvSpPr>
            <a:spLocks noGrp="1"/>
          </p:cNvSpPr>
          <p:nvPr>
            <p:ph type="body" idx="4294967295"/>
          </p:nvPr>
        </p:nvSpPr>
        <p:spPr>
          <a:xfrm>
            <a:off x="0" y="2160588"/>
            <a:ext cx="4184650" cy="576262"/>
          </a:xfrm>
        </p:spPr>
        <p:txBody>
          <a:bodyPr>
            <a:normAutofit lnSpcReduction="10000"/>
          </a:bodyPr>
          <a:lstStyle/>
          <a:p>
            <a:pPr algn="ctr"/>
            <a:r>
              <a:rPr lang="ja-JP" altLang="en-US" sz="3200" dirty="0"/>
              <a:t>現状</a:t>
            </a:r>
          </a:p>
        </p:txBody>
      </p:sp>
    </p:spTree>
    <p:extLst>
      <p:ext uri="{BB962C8B-B14F-4D97-AF65-F5344CB8AC3E}">
        <p14:creationId xmlns:p14="http://schemas.microsoft.com/office/powerpoint/2010/main" val="414997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xmlns="" id="{519D5F72-E1E8-734F-A444-2E912D2A4248}"/>
              </a:ext>
            </a:extLst>
          </p:cNvPr>
          <p:cNvSpPr>
            <a:spLocks noGrp="1"/>
          </p:cNvSpPr>
          <p:nvPr>
            <p:ph type="title"/>
          </p:nvPr>
        </p:nvSpPr>
        <p:spPr>
          <a:xfrm>
            <a:off x="1161966" y="514490"/>
            <a:ext cx="8596668" cy="883298"/>
          </a:xfrm>
        </p:spPr>
        <p:txBody>
          <a:bodyPr/>
          <a:lstStyle/>
          <a:p>
            <a:r>
              <a:rPr lang="ja-JP" altLang="en-US" dirty="0"/>
              <a:t>関連各所への個別ヒアリング状況</a:t>
            </a:r>
          </a:p>
        </p:txBody>
      </p:sp>
      <p:sp>
        <p:nvSpPr>
          <p:cNvPr id="10" name="コンテンツ プレースホルダー 9">
            <a:extLst>
              <a:ext uri="{FF2B5EF4-FFF2-40B4-BE49-F238E27FC236}">
                <a16:creationId xmlns:a16="http://schemas.microsoft.com/office/drawing/2014/main" xmlns="" id="{FAA5BB95-0F2C-4D47-AD29-CF0A0B82EB52}"/>
              </a:ext>
            </a:extLst>
          </p:cNvPr>
          <p:cNvSpPr>
            <a:spLocks noGrp="1"/>
          </p:cNvSpPr>
          <p:nvPr>
            <p:ph sz="half" idx="1"/>
          </p:nvPr>
        </p:nvSpPr>
        <p:spPr>
          <a:xfrm>
            <a:off x="677334" y="1651518"/>
            <a:ext cx="4184035" cy="4691991"/>
          </a:xfrm>
        </p:spPr>
        <p:txBody>
          <a:bodyPr>
            <a:normAutofit fontScale="77500" lnSpcReduction="20000"/>
          </a:bodyPr>
          <a:lstStyle/>
          <a:p>
            <a:r>
              <a:rPr lang="en-US" altLang="ja-JP" b="1" u="sng" dirty="0">
                <a:highlight>
                  <a:srgbClr val="C0C0C0"/>
                </a:highlight>
              </a:rPr>
              <a:t>1.</a:t>
            </a:r>
            <a:r>
              <a:rPr lang="ja-JP" altLang="en-US" b="1" u="sng" dirty="0">
                <a:highlight>
                  <a:srgbClr val="C0C0C0"/>
                </a:highlight>
              </a:rPr>
              <a:t>神奈川県横浜川崎治水事務所</a:t>
            </a:r>
            <a:r>
              <a:rPr lang="en-US" altLang="ja-JP" b="1" u="sng" dirty="0">
                <a:highlight>
                  <a:srgbClr val="C0C0C0"/>
                </a:highlight>
              </a:rPr>
              <a:t>(2020.10.8)</a:t>
            </a:r>
            <a:endParaRPr lang="ja-JP" altLang="en-US" b="1" u="sng" dirty="0">
              <a:highlight>
                <a:srgbClr val="C0C0C0"/>
              </a:highlight>
            </a:endParaRPr>
          </a:p>
          <a:p>
            <a:pPr marL="0" indent="0">
              <a:buNone/>
            </a:pPr>
            <a:r>
              <a:rPr lang="ja-JP" altLang="en-US" dirty="0"/>
              <a:t>　⇒車両通行止については、</a:t>
            </a:r>
          </a:p>
          <a:p>
            <a:pPr marL="0" indent="0">
              <a:buNone/>
            </a:pPr>
            <a:r>
              <a:rPr lang="ja-JP" altLang="en-US" dirty="0"/>
              <a:t>　　明確な必要性が有れば対応する。</a:t>
            </a:r>
          </a:p>
          <a:p>
            <a:pPr marL="0" indent="0">
              <a:buNone/>
            </a:pPr>
            <a:r>
              <a:rPr lang="ja-JP" altLang="en-US" dirty="0"/>
              <a:t>　　</a:t>
            </a:r>
            <a:r>
              <a:rPr lang="en-US" altLang="ja-JP" dirty="0"/>
              <a:t>(ex</a:t>
            </a:r>
            <a:r>
              <a:rPr lang="ja-JP" altLang="en-US" dirty="0"/>
              <a:t>　死亡事故等具体的な事象</a:t>
            </a:r>
            <a:r>
              <a:rPr lang="en-US" altLang="ja-JP" dirty="0"/>
              <a:t>)</a:t>
            </a:r>
            <a:endParaRPr lang="ja-JP" altLang="en-US" dirty="0"/>
          </a:p>
          <a:p>
            <a:pPr marL="0" indent="0">
              <a:buNone/>
            </a:pPr>
            <a:r>
              <a:rPr lang="ja-JP" altLang="en-US" dirty="0"/>
              <a:t>　</a:t>
            </a:r>
            <a:r>
              <a:rPr lang="ja-JP" altLang="en-US" b="1" dirty="0">
                <a:solidFill>
                  <a:srgbClr val="FF0000"/>
                </a:solidFill>
              </a:rPr>
              <a:t>　</a:t>
            </a:r>
            <a:r>
              <a:rPr lang="en-US" altLang="ja-JP" b="1" u="sng" dirty="0">
                <a:highlight>
                  <a:srgbClr val="C0C0C0"/>
                </a:highlight>
              </a:rPr>
              <a:t>2</a:t>
            </a:r>
            <a:r>
              <a:rPr lang="en-US" altLang="ja-JP" u="sng" dirty="0">
                <a:highlight>
                  <a:srgbClr val="C0C0C0"/>
                </a:highlight>
              </a:rPr>
              <a:t>.</a:t>
            </a:r>
            <a:r>
              <a:rPr lang="ja-JP" altLang="en-US" b="1" u="sng" dirty="0">
                <a:highlight>
                  <a:srgbClr val="C0C0C0"/>
                </a:highlight>
              </a:rPr>
              <a:t>都筑警察署　交通課</a:t>
            </a:r>
            <a:r>
              <a:rPr lang="en-US" altLang="ja-JP" b="1" u="sng" dirty="0">
                <a:highlight>
                  <a:srgbClr val="C0C0C0"/>
                </a:highlight>
              </a:rPr>
              <a:t>(2021.7)</a:t>
            </a:r>
          </a:p>
          <a:p>
            <a:pPr marL="0" indent="0">
              <a:buNone/>
            </a:pPr>
            <a:r>
              <a:rPr lang="ja-JP" altLang="en-US" dirty="0"/>
              <a:t>　　⇒住民・関係者の総意が有れば関与しない。</a:t>
            </a:r>
          </a:p>
          <a:p>
            <a:r>
              <a:rPr lang="en-US" altLang="ja-JP" b="1" u="sng" dirty="0">
                <a:highlight>
                  <a:srgbClr val="C0C0C0"/>
                </a:highlight>
              </a:rPr>
              <a:t>3.</a:t>
            </a:r>
            <a:r>
              <a:rPr lang="ja-JP" altLang="en-US" b="1" u="sng" dirty="0">
                <a:highlight>
                  <a:srgbClr val="C0C0C0"/>
                </a:highlight>
              </a:rPr>
              <a:t>地元関係者　</a:t>
            </a:r>
          </a:p>
          <a:p>
            <a:pPr marL="0" indent="0">
              <a:buNone/>
            </a:pPr>
            <a:r>
              <a:rPr lang="ja-JP" altLang="en-US" dirty="0"/>
              <a:t>　    </a:t>
            </a:r>
            <a:r>
              <a:rPr lang="en-US" altLang="ja-JP" dirty="0"/>
              <a:t>(</a:t>
            </a:r>
            <a:r>
              <a:rPr lang="ja-JP" altLang="en-US" dirty="0"/>
              <a:t>元地主・中川西町内会・あゆみが丘町内会</a:t>
            </a:r>
            <a:r>
              <a:rPr lang="en-US" altLang="ja-JP" dirty="0"/>
              <a:t>)</a:t>
            </a:r>
          </a:p>
          <a:p>
            <a:pPr marL="0" indent="0">
              <a:buNone/>
            </a:pPr>
            <a:r>
              <a:rPr lang="ja-JP" altLang="en-US" dirty="0"/>
              <a:t>　⇒他の道路への迂回車両が増えることが心配だ</a:t>
            </a:r>
            <a:endParaRPr lang="en-US" altLang="ja-JP" dirty="0"/>
          </a:p>
          <a:p>
            <a:pPr marL="0" indent="0">
              <a:buNone/>
            </a:pPr>
            <a:r>
              <a:rPr lang="ja-JP" altLang="en-US" dirty="0"/>
              <a:t>　　が、明確な反対意見</a:t>
            </a:r>
            <a:r>
              <a:rPr lang="ja-JP" altLang="en-US" dirty="0">
                <a:solidFill>
                  <a:srgbClr val="FF0000"/>
                </a:solidFill>
              </a:rPr>
              <a:t>はない</a:t>
            </a:r>
            <a:r>
              <a:rPr lang="ja-JP" altLang="en-US" dirty="0"/>
              <a:t>。</a:t>
            </a:r>
            <a:endParaRPr lang="en-US" altLang="ja-JP" dirty="0"/>
          </a:p>
          <a:p>
            <a:pPr marL="0" indent="0">
              <a:buNone/>
            </a:pPr>
            <a:r>
              <a:rPr lang="ja-JP" altLang="en-US" b="1" dirty="0"/>
              <a:t>　　</a:t>
            </a:r>
            <a:r>
              <a:rPr lang="en-US" altLang="ja-JP" b="1" u="sng" dirty="0">
                <a:highlight>
                  <a:srgbClr val="C0C0C0"/>
                </a:highlight>
              </a:rPr>
              <a:t>4.</a:t>
            </a:r>
            <a:r>
              <a:rPr lang="ja-JP" altLang="en-US" b="1" u="sng" dirty="0">
                <a:highlight>
                  <a:srgbClr val="C0C0C0"/>
                </a:highlight>
              </a:rPr>
              <a:t>神奈川県横浜川崎治水事務所</a:t>
            </a:r>
            <a:r>
              <a:rPr lang="en-US" altLang="ja-JP" b="1" u="sng" dirty="0">
                <a:highlight>
                  <a:srgbClr val="C0C0C0"/>
                </a:highlight>
              </a:rPr>
              <a:t>(2024.10.8)</a:t>
            </a:r>
          </a:p>
          <a:p>
            <a:pPr marL="0" indent="0">
              <a:buNone/>
            </a:pPr>
            <a:r>
              <a:rPr lang="ja-JP" altLang="en-US" b="1" dirty="0"/>
              <a:t>　　河川第一課・許認可指導課　打ち合わせ</a:t>
            </a:r>
            <a:endParaRPr lang="en-US" altLang="ja-JP" b="1" dirty="0"/>
          </a:p>
          <a:p>
            <a:pPr marL="0" indent="0">
              <a:buNone/>
            </a:pPr>
            <a:r>
              <a:rPr lang="ja-JP" altLang="en-US" b="1" dirty="0"/>
              <a:t>　　⇒</a:t>
            </a:r>
            <a:r>
              <a:rPr lang="ja-JP" altLang="en-US" b="1" dirty="0">
                <a:solidFill>
                  <a:srgbClr val="FF0000"/>
                </a:solidFill>
              </a:rPr>
              <a:t>道路維持管理上は車両通行禁止が得策</a:t>
            </a:r>
          </a:p>
          <a:p>
            <a:pPr marL="0" indent="0">
              <a:buNone/>
            </a:pPr>
            <a:r>
              <a:rPr lang="ja-JP" altLang="en-US" b="1" dirty="0"/>
              <a:t>　　⇒</a:t>
            </a:r>
            <a:r>
              <a:rPr lang="ja-JP" altLang="en-US" b="1" u="sng" dirty="0">
                <a:solidFill>
                  <a:srgbClr val="FF0000"/>
                </a:solidFill>
              </a:rPr>
              <a:t>行政</a:t>
            </a:r>
            <a:r>
              <a:rPr lang="ja-JP" altLang="en-US" b="1" dirty="0"/>
              <a:t>からの具体的要請あれば現状変更可能</a:t>
            </a:r>
            <a:endParaRPr lang="en-US" altLang="ja-JP" dirty="0"/>
          </a:p>
          <a:p>
            <a:pPr marL="0" indent="0">
              <a:buNone/>
            </a:pPr>
            <a:r>
              <a:rPr lang="ja-JP" altLang="en-US" b="1" dirty="0"/>
              <a:t>　</a:t>
            </a:r>
            <a:endParaRPr lang="ja-JP" altLang="en-US" dirty="0"/>
          </a:p>
        </p:txBody>
      </p:sp>
      <p:sp>
        <p:nvSpPr>
          <p:cNvPr id="14" name="コンテンツ プレースホルダー 13">
            <a:extLst>
              <a:ext uri="{FF2B5EF4-FFF2-40B4-BE49-F238E27FC236}">
                <a16:creationId xmlns:a16="http://schemas.microsoft.com/office/drawing/2014/main" xmlns="" id="{547F7EA9-3156-FF76-1B0F-33BC52490710}"/>
              </a:ext>
            </a:extLst>
          </p:cNvPr>
          <p:cNvSpPr>
            <a:spLocks noGrp="1"/>
          </p:cNvSpPr>
          <p:nvPr>
            <p:ph sz="half" idx="2"/>
          </p:nvPr>
        </p:nvSpPr>
        <p:spPr>
          <a:xfrm>
            <a:off x="5089970" y="1651519"/>
            <a:ext cx="4184034" cy="4389844"/>
          </a:xfrm>
        </p:spPr>
        <p:txBody>
          <a:bodyPr>
            <a:normAutofit fontScale="77500" lnSpcReduction="20000"/>
          </a:bodyPr>
          <a:lstStyle/>
          <a:p>
            <a:pPr marL="0" indent="0">
              <a:buNone/>
            </a:pPr>
            <a:r>
              <a:rPr lang="ja-JP" altLang="en-US" b="1" dirty="0"/>
              <a:t>　</a:t>
            </a:r>
          </a:p>
          <a:p>
            <a:pPr marL="0" indent="0">
              <a:buNone/>
            </a:pPr>
            <a:r>
              <a:rPr lang="ja-JP" altLang="en-US" b="1" dirty="0"/>
              <a:t>　</a:t>
            </a:r>
            <a:r>
              <a:rPr lang="en-US" altLang="ja-JP" b="1" u="sng" dirty="0">
                <a:highlight>
                  <a:srgbClr val="C0C0C0"/>
                </a:highlight>
              </a:rPr>
              <a:t>5.</a:t>
            </a:r>
            <a:r>
              <a:rPr lang="ja-JP" altLang="en-US" b="1" u="sng" dirty="0">
                <a:highlight>
                  <a:srgbClr val="C0C0C0"/>
                </a:highlight>
              </a:rPr>
              <a:t>横浜市都筑区区政推進課・土木事務所</a:t>
            </a:r>
          </a:p>
          <a:p>
            <a:pPr marL="0" indent="0">
              <a:buNone/>
            </a:pPr>
            <a:r>
              <a:rPr lang="ja-JP" altLang="en-US" b="1" dirty="0"/>
              <a:t>　　</a:t>
            </a:r>
            <a:r>
              <a:rPr lang="en-US" altLang="ja-JP" b="1" dirty="0"/>
              <a:t>(2024.10.21)</a:t>
            </a:r>
            <a:r>
              <a:rPr lang="ja-JP" altLang="en-US" b="1" dirty="0"/>
              <a:t>　　</a:t>
            </a:r>
            <a:endParaRPr lang="en-US" altLang="ja-JP" b="1" dirty="0"/>
          </a:p>
          <a:p>
            <a:pPr marL="0" indent="0">
              <a:buNone/>
            </a:pPr>
            <a:r>
              <a:rPr lang="ja-JP" altLang="en-US" b="1" dirty="0"/>
              <a:t>　　明確な経緯は不明、現状変更の意思</a:t>
            </a:r>
            <a:r>
              <a:rPr lang="ja-JP" altLang="en-US" b="1" dirty="0">
                <a:solidFill>
                  <a:srgbClr val="FF0000"/>
                </a:solidFill>
              </a:rPr>
              <a:t>はない</a:t>
            </a:r>
            <a:r>
              <a:rPr lang="ja-JP" altLang="en-US" b="1" dirty="0"/>
              <a:t>。</a:t>
            </a:r>
          </a:p>
          <a:p>
            <a:pPr marL="0" indent="0">
              <a:buNone/>
            </a:pPr>
            <a:endParaRPr lang="en-US" altLang="ja-JP" b="1" dirty="0"/>
          </a:p>
          <a:p>
            <a:pPr marL="0" indent="0">
              <a:buNone/>
            </a:pPr>
            <a:r>
              <a:rPr lang="ja-JP" altLang="en-US" b="1" dirty="0"/>
              <a:t>　</a:t>
            </a:r>
            <a:r>
              <a:rPr lang="en-US" altLang="ja-JP" b="1" u="sng" dirty="0">
                <a:solidFill>
                  <a:srgbClr val="FF0000"/>
                </a:solidFill>
                <a:highlight>
                  <a:srgbClr val="FFFF00"/>
                </a:highlight>
              </a:rPr>
              <a:t>6.</a:t>
            </a:r>
            <a:r>
              <a:rPr lang="ja-JP" altLang="en-US" b="1" u="sng" dirty="0">
                <a:solidFill>
                  <a:srgbClr val="FF0000"/>
                </a:solidFill>
                <a:highlight>
                  <a:srgbClr val="FFFF00"/>
                </a:highlight>
              </a:rPr>
              <a:t>神奈川県横浜川崎治水事務所</a:t>
            </a:r>
            <a:r>
              <a:rPr lang="en-US" altLang="ja-JP" b="1" dirty="0">
                <a:solidFill>
                  <a:srgbClr val="FF0000"/>
                </a:solidFill>
                <a:highlight>
                  <a:srgbClr val="FFFF00"/>
                </a:highlight>
              </a:rPr>
              <a:t>(2025.01.31)</a:t>
            </a:r>
          </a:p>
          <a:p>
            <a:pPr marL="0" indent="0">
              <a:buNone/>
            </a:pPr>
            <a:r>
              <a:rPr lang="ja-JP" altLang="en-US" b="1" dirty="0">
                <a:solidFill>
                  <a:srgbClr val="FF0000"/>
                </a:solidFill>
              </a:rPr>
              <a:t>　　</a:t>
            </a:r>
            <a:r>
              <a:rPr lang="en-US" altLang="ja-JP" b="1" dirty="0">
                <a:solidFill>
                  <a:srgbClr val="FF0000"/>
                </a:solidFill>
              </a:rPr>
              <a:t>(</a:t>
            </a:r>
            <a:r>
              <a:rPr lang="ja-JP" altLang="en-US" b="1" dirty="0">
                <a:solidFill>
                  <a:srgbClr val="FF0000"/>
                </a:solidFill>
              </a:rPr>
              <a:t>河川第一課</a:t>
            </a:r>
            <a:r>
              <a:rPr lang="en-US" altLang="ja-JP" b="1" dirty="0">
                <a:solidFill>
                  <a:srgbClr val="FF0000"/>
                </a:solidFill>
              </a:rPr>
              <a:t>) </a:t>
            </a:r>
            <a:r>
              <a:rPr lang="ja-JP" altLang="en-US" b="1" dirty="0">
                <a:solidFill>
                  <a:srgbClr val="FF0000"/>
                </a:solidFill>
              </a:rPr>
              <a:t>　</a:t>
            </a:r>
          </a:p>
          <a:p>
            <a:pPr marL="0" indent="0">
              <a:buNone/>
            </a:pPr>
            <a:r>
              <a:rPr lang="ja-JP" altLang="en-US" b="1" dirty="0">
                <a:solidFill>
                  <a:srgbClr val="FF0000"/>
                </a:solidFill>
              </a:rPr>
              <a:t>　　</a:t>
            </a:r>
            <a:r>
              <a:rPr lang="en-US" altLang="ja-JP" b="1" dirty="0">
                <a:solidFill>
                  <a:srgbClr val="FF0000"/>
                </a:solidFill>
              </a:rPr>
              <a:t>3/2</a:t>
            </a:r>
            <a:r>
              <a:rPr lang="ja-JP" altLang="en-US" b="1" dirty="0">
                <a:solidFill>
                  <a:srgbClr val="FF0000"/>
                </a:solidFill>
              </a:rPr>
              <a:t>のまちづくり連絡会の件含め状況報告</a:t>
            </a:r>
          </a:p>
          <a:p>
            <a:pPr marL="0" indent="0">
              <a:buNone/>
            </a:pPr>
            <a:r>
              <a:rPr lang="ja-JP" altLang="en-US" b="1" dirty="0">
                <a:solidFill>
                  <a:srgbClr val="FF0000"/>
                </a:solidFill>
              </a:rPr>
              <a:t>　　</a:t>
            </a:r>
            <a:r>
              <a:rPr lang="en-US" altLang="ja-JP" b="1" dirty="0">
                <a:solidFill>
                  <a:srgbClr val="FF0000"/>
                </a:solidFill>
              </a:rPr>
              <a:t>※</a:t>
            </a:r>
            <a:r>
              <a:rPr lang="ja-JP" altLang="en-US" b="1" dirty="0">
                <a:solidFill>
                  <a:srgbClr val="FF0000"/>
                </a:solidFill>
              </a:rPr>
              <a:t>青葉区として国道</a:t>
            </a:r>
            <a:r>
              <a:rPr lang="en-US" altLang="ja-JP" b="1" dirty="0">
                <a:solidFill>
                  <a:srgbClr val="FF0000"/>
                </a:solidFill>
              </a:rPr>
              <a:t>246</a:t>
            </a:r>
            <a:r>
              <a:rPr lang="ja-JP" altLang="en-US" b="1" dirty="0">
                <a:solidFill>
                  <a:srgbClr val="FF0000"/>
                </a:solidFill>
              </a:rPr>
              <a:t>号からの進入路に関　</a:t>
            </a:r>
            <a:endParaRPr lang="en-US" altLang="ja-JP" b="1" dirty="0">
              <a:solidFill>
                <a:srgbClr val="FF0000"/>
              </a:solidFill>
            </a:endParaRPr>
          </a:p>
          <a:p>
            <a:pPr marL="0" indent="0">
              <a:buNone/>
            </a:pPr>
            <a:r>
              <a:rPr lang="ja-JP" altLang="en-US" b="1" dirty="0">
                <a:solidFill>
                  <a:srgbClr val="FF0000"/>
                </a:solidFill>
              </a:rPr>
              <a:t>　　　する考え方確認の必要ありとのアドバイス</a:t>
            </a:r>
          </a:p>
          <a:p>
            <a:pPr marL="0" indent="0">
              <a:buNone/>
            </a:pPr>
            <a:r>
              <a:rPr lang="ja-JP" altLang="en-US" b="1" dirty="0">
                <a:solidFill>
                  <a:srgbClr val="FF0000"/>
                </a:solidFill>
              </a:rPr>
              <a:t>　　・車両通行止めに関し、地元の総意が有れば、</a:t>
            </a:r>
          </a:p>
          <a:p>
            <a:pPr marL="0" indent="0">
              <a:buNone/>
            </a:pPr>
            <a:r>
              <a:rPr lang="ja-JP" altLang="en-US" b="1" dirty="0">
                <a:solidFill>
                  <a:srgbClr val="FF0000"/>
                </a:solidFill>
              </a:rPr>
              <a:t>　　　河川事務所としての判断は可能</a:t>
            </a:r>
          </a:p>
          <a:p>
            <a:endParaRPr lang="ja-JP" altLang="en-US" dirty="0"/>
          </a:p>
        </p:txBody>
      </p:sp>
      <p:sp>
        <p:nvSpPr>
          <p:cNvPr id="11" name="矢印: 下 10">
            <a:extLst>
              <a:ext uri="{FF2B5EF4-FFF2-40B4-BE49-F238E27FC236}">
                <a16:creationId xmlns:a16="http://schemas.microsoft.com/office/drawing/2014/main" xmlns="" id="{DD19E0D6-A769-4BB3-8205-73568795AA3D}"/>
              </a:ext>
            </a:extLst>
          </p:cNvPr>
          <p:cNvSpPr/>
          <p:nvPr/>
        </p:nvSpPr>
        <p:spPr>
          <a:xfrm>
            <a:off x="4619053" y="1182181"/>
            <a:ext cx="484632" cy="469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383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43FE532-3F50-B731-61BB-D2C1AF6554E4}"/>
              </a:ext>
            </a:extLst>
          </p:cNvPr>
          <p:cNvSpPr>
            <a:spLocks noGrp="1"/>
          </p:cNvSpPr>
          <p:nvPr>
            <p:ph type="title"/>
          </p:nvPr>
        </p:nvSpPr>
        <p:spPr>
          <a:xfrm>
            <a:off x="677334" y="609600"/>
            <a:ext cx="8596668" cy="743339"/>
          </a:xfrm>
        </p:spPr>
        <p:txBody>
          <a:bodyPr>
            <a:normAutofit fontScale="90000"/>
          </a:bodyPr>
          <a:lstStyle/>
          <a:p>
            <a:pPr algn="ctr"/>
            <a:r>
              <a:rPr lang="ja-JP" altLang="en-US" b="1" dirty="0">
                <a:solidFill>
                  <a:schemeClr val="tx1"/>
                </a:solidFill>
              </a:rPr>
              <a:t>現状と今後の対応</a:t>
            </a:r>
            <a:r>
              <a:rPr lang="ja-JP" altLang="en-US" sz="3600" b="1" dirty="0">
                <a:solidFill>
                  <a:srgbClr val="FF0000"/>
                </a:solidFill>
              </a:rPr>
              <a:t/>
            </a:r>
            <a:br>
              <a:rPr lang="ja-JP" altLang="en-US" sz="3600" b="1" dirty="0">
                <a:solidFill>
                  <a:srgbClr val="FF0000"/>
                </a:solidFill>
              </a:rPr>
            </a:br>
            <a:endParaRPr kumimoji="1" lang="ja-JP" altLang="en-US" dirty="0"/>
          </a:p>
        </p:txBody>
      </p:sp>
      <p:sp>
        <p:nvSpPr>
          <p:cNvPr id="3" name="コンテンツ プレースホルダー 2">
            <a:extLst>
              <a:ext uri="{FF2B5EF4-FFF2-40B4-BE49-F238E27FC236}">
                <a16:creationId xmlns:a16="http://schemas.microsoft.com/office/drawing/2014/main" xmlns="" id="{6F077837-867C-FC51-60CB-52E0CFBD3921}"/>
              </a:ext>
            </a:extLst>
          </p:cNvPr>
          <p:cNvSpPr>
            <a:spLocks noGrp="1"/>
          </p:cNvSpPr>
          <p:nvPr>
            <p:ph idx="1"/>
          </p:nvPr>
        </p:nvSpPr>
        <p:spPr>
          <a:xfrm>
            <a:off x="677334" y="1352939"/>
            <a:ext cx="8832426" cy="5122506"/>
          </a:xfrm>
        </p:spPr>
        <p:txBody>
          <a:bodyPr>
            <a:normAutofit fontScale="85000" lnSpcReduction="10000"/>
          </a:bodyPr>
          <a:lstStyle/>
          <a:p>
            <a:endParaRPr lang="en-US" altLang="ja-JP" sz="1800" b="1" dirty="0">
              <a:solidFill>
                <a:srgbClr val="FF0000"/>
              </a:solidFill>
            </a:endParaRPr>
          </a:p>
          <a:p>
            <a:pPr marL="0" indent="0">
              <a:buNone/>
            </a:pPr>
            <a:r>
              <a:rPr lang="ja-JP" altLang="en-US" b="1" dirty="0">
                <a:solidFill>
                  <a:schemeClr val="tx1"/>
                </a:solidFill>
              </a:rPr>
              <a:t>現在までの調査の結果、都筑区側の直接・近接の利害関係者で、車両通行止めに関しての大きな弊害は確認できなかった。</a:t>
            </a:r>
          </a:p>
          <a:p>
            <a:pPr marL="0" indent="0">
              <a:buNone/>
            </a:pPr>
            <a:r>
              <a:rPr lang="en-US" altLang="ja-JP" b="1" dirty="0">
                <a:solidFill>
                  <a:schemeClr val="tx1"/>
                </a:solidFill>
                <a:highlight>
                  <a:srgbClr val="FFFF00"/>
                </a:highlight>
              </a:rPr>
              <a:t>(</a:t>
            </a:r>
            <a:r>
              <a:rPr lang="ja-JP" altLang="en-US" b="1" dirty="0">
                <a:solidFill>
                  <a:schemeClr val="tx1"/>
                </a:solidFill>
                <a:highlight>
                  <a:srgbClr val="FFFF00"/>
                </a:highlight>
              </a:rPr>
              <a:t>課題としては、青葉区側を含めた間接的な利害関係となる通り抜け車両に対する見解は、曖昧である。</a:t>
            </a:r>
            <a:r>
              <a:rPr lang="en-US" altLang="ja-JP" b="1" dirty="0">
                <a:solidFill>
                  <a:schemeClr val="tx1"/>
                </a:solidFill>
                <a:highlight>
                  <a:srgbClr val="FFFF00"/>
                </a:highlight>
              </a:rPr>
              <a:t>)</a:t>
            </a:r>
          </a:p>
          <a:p>
            <a:pPr marL="0" indent="0">
              <a:buNone/>
            </a:pPr>
            <a:endParaRPr lang="en-US" altLang="ja-JP" b="1" dirty="0">
              <a:solidFill>
                <a:schemeClr val="tx1"/>
              </a:solidFill>
              <a:highlight>
                <a:srgbClr val="FFFF00"/>
              </a:highlight>
            </a:endParaRPr>
          </a:p>
          <a:p>
            <a:pPr marL="0" indent="0">
              <a:buNone/>
            </a:pPr>
            <a:endParaRPr lang="ja-JP" altLang="en-US" b="1" dirty="0">
              <a:solidFill>
                <a:schemeClr val="tx1"/>
              </a:solidFill>
              <a:highlight>
                <a:srgbClr val="FFFF00"/>
              </a:highlight>
            </a:endParaRPr>
          </a:p>
          <a:p>
            <a:r>
              <a:rPr lang="ja-JP" altLang="en-US" sz="1800" b="1" dirty="0">
                <a:solidFill>
                  <a:schemeClr val="tx1"/>
                </a:solidFill>
              </a:rPr>
              <a:t>（今後の対応）</a:t>
            </a:r>
            <a:endParaRPr lang="en-US" altLang="ja-JP" sz="1800" b="1" dirty="0">
              <a:solidFill>
                <a:schemeClr val="tx1"/>
              </a:solidFill>
            </a:endParaRPr>
          </a:p>
          <a:p>
            <a:r>
              <a:rPr lang="ja-JP" altLang="en-US" sz="1800" b="1" dirty="0">
                <a:solidFill>
                  <a:schemeClr val="tx1"/>
                </a:solidFill>
              </a:rPr>
              <a:t>今まで住民サイドで調査してきた</a:t>
            </a:r>
            <a:r>
              <a:rPr lang="ja-JP" altLang="en-US" b="1" dirty="0">
                <a:solidFill>
                  <a:schemeClr val="tx1"/>
                </a:solidFill>
              </a:rPr>
              <a:t>が、今後は都筑区が主体となって、横浜市</a:t>
            </a:r>
            <a:r>
              <a:rPr lang="en-US" altLang="ja-JP" b="1" dirty="0">
                <a:solidFill>
                  <a:schemeClr val="tx1"/>
                </a:solidFill>
              </a:rPr>
              <a:t>(</a:t>
            </a:r>
            <a:r>
              <a:rPr lang="ja-JP" altLang="en-US" b="1" dirty="0">
                <a:solidFill>
                  <a:schemeClr val="tx1"/>
                </a:solidFill>
              </a:rPr>
              <a:t>都筑区・青葉区</a:t>
            </a:r>
            <a:r>
              <a:rPr lang="en-US" altLang="ja-JP" b="1" dirty="0">
                <a:solidFill>
                  <a:schemeClr val="tx1"/>
                </a:solidFill>
              </a:rPr>
              <a:t>)</a:t>
            </a:r>
            <a:r>
              <a:rPr lang="ja-JP" altLang="en-US" b="1" dirty="0">
                <a:solidFill>
                  <a:schemeClr val="tx1"/>
                </a:solidFill>
              </a:rPr>
              <a:t>・地域住民・県との調整及び連携を図り、安全と周辺環境含めた価値向上策の一環として主体的に調査と対応策の検討を進めることを提案する。</a:t>
            </a:r>
            <a:endParaRPr lang="en-US" altLang="ja-JP" b="1" dirty="0">
              <a:solidFill>
                <a:schemeClr val="tx1"/>
              </a:solidFill>
            </a:endParaRPr>
          </a:p>
          <a:p>
            <a:r>
              <a:rPr lang="ja-JP" altLang="en-US" b="1" dirty="0">
                <a:solidFill>
                  <a:schemeClr val="tx1"/>
                </a:solidFill>
              </a:rPr>
              <a:t>理由は以下のとおり。</a:t>
            </a:r>
          </a:p>
          <a:p>
            <a:r>
              <a:rPr lang="ja-JP" altLang="en-US" sz="1800" b="1" dirty="0">
                <a:solidFill>
                  <a:schemeClr val="tx1"/>
                </a:solidFill>
              </a:rPr>
              <a:t>①この問題は歩行者生命・身体の安全及び自転車の安全通行にかかわる非常に重大な問題である。</a:t>
            </a:r>
            <a:endParaRPr lang="en-US" altLang="ja-JP" sz="1800" b="1" dirty="0">
              <a:solidFill>
                <a:schemeClr val="tx1"/>
              </a:solidFill>
            </a:endParaRPr>
          </a:p>
          <a:p>
            <a:r>
              <a:rPr lang="ja-JP" altLang="en-US" b="1" dirty="0">
                <a:solidFill>
                  <a:schemeClr val="tx1"/>
                </a:solidFill>
              </a:rPr>
              <a:t>②</a:t>
            </a:r>
            <a:r>
              <a:rPr lang="ja-JP" altLang="en-US" sz="1800" b="1" dirty="0">
                <a:solidFill>
                  <a:schemeClr val="tx1"/>
                </a:solidFill>
              </a:rPr>
              <a:t>都筑区まちづくりプランに関わる事項であり、地域は中川まちづくりプランで対応策を提案済。</a:t>
            </a:r>
            <a:endParaRPr lang="en-US" altLang="ja-JP" sz="1800" b="1" dirty="0">
              <a:solidFill>
                <a:schemeClr val="tx1"/>
              </a:solidFill>
            </a:endParaRPr>
          </a:p>
          <a:p>
            <a:r>
              <a:rPr lang="ja-JP" altLang="en-US" b="1" dirty="0">
                <a:solidFill>
                  <a:schemeClr val="tx1"/>
                </a:solidFill>
              </a:rPr>
              <a:t>③現地が青葉区との</a:t>
            </a:r>
            <a:r>
              <a:rPr lang="ja-JP" altLang="en-US" sz="1800" b="1" dirty="0">
                <a:solidFill>
                  <a:schemeClr val="tx1"/>
                </a:solidFill>
              </a:rPr>
              <a:t>区界にあり、河川管理道路は県が管理しているという行政管理上複雑な問題</a:t>
            </a:r>
            <a:endParaRPr lang="en-US" altLang="ja-JP" sz="1800" b="1" dirty="0">
              <a:solidFill>
                <a:schemeClr val="tx1"/>
              </a:solidFill>
            </a:endParaRPr>
          </a:p>
          <a:p>
            <a:r>
              <a:rPr lang="ja-JP" altLang="en-US" b="1" dirty="0">
                <a:solidFill>
                  <a:schemeClr val="tx1"/>
                </a:solidFill>
              </a:rPr>
              <a:t>　</a:t>
            </a:r>
            <a:r>
              <a:rPr lang="ja-JP" altLang="en-US" sz="1800" b="1" dirty="0">
                <a:solidFill>
                  <a:schemeClr val="tx1"/>
                </a:solidFill>
              </a:rPr>
              <a:t>をかかえており、地域住民が調整するのは困難である。</a:t>
            </a:r>
          </a:p>
          <a:p>
            <a:pPr marL="0" indent="0">
              <a:buNone/>
            </a:pPr>
            <a:r>
              <a:rPr lang="ja-JP" altLang="en-US" sz="1800" dirty="0">
                <a:solidFill>
                  <a:schemeClr val="tx1"/>
                </a:solidFill>
              </a:rPr>
              <a:t>　</a:t>
            </a:r>
            <a:endParaRPr kumimoji="1" lang="ja-JP" altLang="en-US" sz="1800" dirty="0">
              <a:solidFill>
                <a:schemeClr val="tx1"/>
              </a:solidFill>
            </a:endParaRPr>
          </a:p>
          <a:p>
            <a:endParaRPr kumimoji="1" lang="ja-JP" altLang="en-US" dirty="0"/>
          </a:p>
        </p:txBody>
      </p:sp>
      <p:sp>
        <p:nvSpPr>
          <p:cNvPr id="4" name="矢印: 下 3">
            <a:extLst>
              <a:ext uri="{FF2B5EF4-FFF2-40B4-BE49-F238E27FC236}">
                <a16:creationId xmlns:a16="http://schemas.microsoft.com/office/drawing/2014/main" xmlns="" id="{EF6E6F2E-F107-7433-14C2-D9A1400A91F6}"/>
              </a:ext>
            </a:extLst>
          </p:cNvPr>
          <p:cNvSpPr/>
          <p:nvPr/>
        </p:nvSpPr>
        <p:spPr>
          <a:xfrm>
            <a:off x="4338735" y="2755410"/>
            <a:ext cx="484632" cy="5038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593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0940D41-33D9-0CE5-7A83-3032DC5A506D}"/>
              </a:ext>
            </a:extLst>
          </p:cNvPr>
          <p:cNvSpPr>
            <a:spLocks noGrp="1"/>
          </p:cNvSpPr>
          <p:nvPr>
            <p:ph type="title"/>
          </p:nvPr>
        </p:nvSpPr>
        <p:spPr/>
        <p:txBody>
          <a:bodyPr/>
          <a:lstStyle/>
          <a:p>
            <a:r>
              <a:rPr kumimoji="1" lang="ja-JP" altLang="en-US" dirty="0"/>
              <a:t>最後にコメント</a:t>
            </a:r>
          </a:p>
        </p:txBody>
      </p:sp>
      <p:sp>
        <p:nvSpPr>
          <p:cNvPr id="3" name="コンテンツ プレースホルダー 2">
            <a:extLst>
              <a:ext uri="{FF2B5EF4-FFF2-40B4-BE49-F238E27FC236}">
                <a16:creationId xmlns:a16="http://schemas.microsoft.com/office/drawing/2014/main" xmlns="" id="{AB17336C-504F-6E03-430B-5B5CD917C71F}"/>
              </a:ext>
            </a:extLst>
          </p:cNvPr>
          <p:cNvSpPr>
            <a:spLocks noGrp="1"/>
          </p:cNvSpPr>
          <p:nvPr>
            <p:ph idx="1"/>
          </p:nvPr>
        </p:nvSpPr>
        <p:spPr/>
        <p:txBody>
          <a:bodyPr/>
          <a:lstStyle/>
          <a:p>
            <a:r>
              <a:rPr kumimoji="1" lang="ja-JP" altLang="en-US" dirty="0"/>
              <a:t>２ページ目の地図にもある通り、青葉区・都筑区の行政境でも有り、県が管理している道路の隣接に有る横浜市の土地を借りて、住民・都市大の教授・学生等の活動が年々充実して</a:t>
            </a:r>
            <a:r>
              <a:rPr kumimoji="1" lang="ja-JP" altLang="en-US"/>
              <a:t>いるエリアになります。同じ横浜市なのに対岸</a:t>
            </a:r>
            <a:r>
              <a:rPr kumimoji="1" lang="ja-JP" altLang="en-US" dirty="0"/>
              <a:t>の青葉区側</a:t>
            </a:r>
            <a:r>
              <a:rPr kumimoji="1" lang="ja-JP" altLang="en-US"/>
              <a:t>と比べて車止め・遊歩道・植栽体・街路樹を比べ不自然</a:t>
            </a:r>
            <a:r>
              <a:rPr kumimoji="1" lang="ja-JP" altLang="en-US" dirty="0"/>
              <a:t>に感じるところも有ります。都筑区としての主体的な取り組みを期待します。</a:t>
            </a:r>
          </a:p>
        </p:txBody>
      </p:sp>
    </p:spTree>
    <p:extLst>
      <p:ext uri="{BB962C8B-B14F-4D97-AF65-F5344CB8AC3E}">
        <p14:creationId xmlns:p14="http://schemas.microsoft.com/office/powerpoint/2010/main" val="1336509135"/>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324</TotalTime>
  <Words>840</Words>
  <Application>Microsoft Office PowerPoint</Application>
  <PresentationFormat>ユーザー設定</PresentationFormat>
  <Paragraphs>67</Paragraphs>
  <Slides>6</Slides>
  <Notes>0</Notes>
  <HiddenSlides>0</HiddenSlides>
  <MMClips>0</MMClips>
  <ScaleCrop>false</ScaleCrop>
  <HeadingPairs>
    <vt:vector size="4" baseType="variant">
      <vt:variant>
        <vt:lpstr>テーマ</vt:lpstr>
      </vt:variant>
      <vt:variant>
        <vt:i4>2</vt:i4>
      </vt:variant>
      <vt:variant>
        <vt:lpstr>スライド タイトル</vt:lpstr>
      </vt:variant>
      <vt:variant>
        <vt:i4>6</vt:i4>
      </vt:variant>
    </vt:vector>
  </HeadingPairs>
  <TitlesOfParts>
    <vt:vector size="8" baseType="lpstr">
      <vt:lpstr>ファセット</vt:lpstr>
      <vt:lpstr>Office ​​テーマ</vt:lpstr>
      <vt:lpstr>2.早渕川の魅力アップ（2）</vt:lpstr>
      <vt:lpstr>早渕川・老馬谷ガーデン</vt:lpstr>
      <vt:lpstr>早渕川河川管理道路の対応について 2021.11⇒2024.10⇒2025.01</vt:lpstr>
      <vt:lpstr>関連各所への個別ヒアリング状況</vt:lpstr>
      <vt:lpstr>現状と今後の対応 </vt:lpstr>
      <vt:lpstr>最後にコメント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早渕川河川管理道路の対応について</dc:title>
  <dc:creator>大和田 芳弘</dc:creator>
  <cp:lastModifiedBy>hsasts2@outlook.com</cp:lastModifiedBy>
  <cp:revision>11</cp:revision>
  <cp:lastPrinted>2025-02-24T03:39:12Z</cp:lastPrinted>
  <dcterms:created xsi:type="dcterms:W3CDTF">2021-11-14T09:42:26Z</dcterms:created>
  <dcterms:modified xsi:type="dcterms:W3CDTF">2025-05-07T14:46:43Z</dcterms:modified>
</cp:coreProperties>
</file>